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9" r:id="rId2"/>
    <p:sldId id="256" r:id="rId3"/>
    <p:sldId id="257" r:id="rId4"/>
    <p:sldId id="258" r:id="rId5"/>
    <p:sldId id="265" r:id="rId6"/>
    <p:sldId id="274" r:id="rId7"/>
    <p:sldId id="266" r:id="rId8"/>
    <p:sldId id="260" r:id="rId9"/>
    <p:sldId id="270" r:id="rId10"/>
    <p:sldId id="262" r:id="rId11"/>
    <p:sldId id="261" r:id="rId12"/>
    <p:sldId id="264" r:id="rId13"/>
    <p:sldId id="272" r:id="rId14"/>
    <p:sldId id="259" r:id="rId15"/>
    <p:sldId id="276" r:id="rId16"/>
    <p:sldId id="273" r:id="rId17"/>
    <p:sldId id="27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CAD82"/>
    <a:srgbClr val="A8CAC3"/>
    <a:srgbClr val="E6B69A"/>
    <a:srgbClr val="ECBAA2"/>
    <a:srgbClr val="DDA251"/>
    <a:srgbClr val="E8B79C"/>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43" autoAdjust="0"/>
    <p:restoredTop sz="94660"/>
  </p:normalViewPr>
  <p:slideViewPr>
    <p:cSldViewPr snapToGrid="0">
      <p:cViewPr varScale="1">
        <p:scale>
          <a:sx n="84" d="100"/>
          <a:sy n="84" d="100"/>
        </p:scale>
        <p:origin x="72" y="1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06140-8E4B-47FE-939D-E78917AEE2D3}" type="datetimeFigureOut">
              <a:rPr lang="zh-CN" altLang="en-US" smtClean="0"/>
              <a:t>2022-08-14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ECA68-39A1-417B-86E8-09A6B0B65F72}" type="slidenum">
              <a:rPr lang="zh-CN" altLang="en-US" smtClean="0"/>
              <a:t>‹#›</a:t>
            </a:fld>
            <a:endParaRPr lang="zh-CN" altLang="en-US"/>
          </a:p>
        </p:txBody>
      </p:sp>
    </p:spTree>
    <p:extLst>
      <p:ext uri="{BB962C8B-B14F-4D97-AF65-F5344CB8AC3E}">
        <p14:creationId xmlns:p14="http://schemas.microsoft.com/office/powerpoint/2010/main" val="2702793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BA326-0787-4D57-A7B6-EA83A5FBA8F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A03C7BD-E5FB-4F31-A775-2EF9C9788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C447BA-D821-42E0-8A9A-7F4DBC300DB0}"/>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5" name="页脚占位符 4">
            <a:extLst>
              <a:ext uri="{FF2B5EF4-FFF2-40B4-BE49-F238E27FC236}">
                <a16:creationId xmlns:a16="http://schemas.microsoft.com/office/drawing/2014/main" id="{80D93E17-7F1C-43EB-906D-E51530BE2E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659206-A56A-403F-8C5C-A0BC9372192D}"/>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161461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58114-2FB6-4FD4-A434-00B5A7EC074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2D51B18-1D8C-4B7C-9F12-0F8FB7D7E2F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11E1F1-D425-48EF-BB33-4E978B0FC61A}"/>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5" name="页脚占位符 4">
            <a:extLst>
              <a:ext uri="{FF2B5EF4-FFF2-40B4-BE49-F238E27FC236}">
                <a16:creationId xmlns:a16="http://schemas.microsoft.com/office/drawing/2014/main" id="{6853163A-9A37-45BF-8979-65C205CB2D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B5053C-B6A6-4564-8C27-FE38F3071D8B}"/>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3232801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45CBFD-497B-42C1-9652-9A3C298B5F6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EEE699-A211-4639-AD15-56C7EA60E60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95E4CB-96CA-4C4C-8B12-6DBF452C80A8}"/>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5" name="页脚占位符 4">
            <a:extLst>
              <a:ext uri="{FF2B5EF4-FFF2-40B4-BE49-F238E27FC236}">
                <a16:creationId xmlns:a16="http://schemas.microsoft.com/office/drawing/2014/main" id="{448BC04E-0B29-4594-AAC3-8D3D4DA865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DB94C4-1DA8-4B47-A438-101284F5095B}"/>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99888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00DC1-BDD1-4A66-BD75-C18B93CBAFE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7053C0-66C2-4491-B2A2-E95CE1053C4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48E131-EF53-4F00-AEA5-F00077D6CCFD}"/>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5" name="页脚占位符 4">
            <a:extLst>
              <a:ext uri="{FF2B5EF4-FFF2-40B4-BE49-F238E27FC236}">
                <a16:creationId xmlns:a16="http://schemas.microsoft.com/office/drawing/2014/main" id="{D4F13331-C205-4E55-B961-A606BD43AC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C79862-D2F8-438C-8187-767A1D1D95BF}"/>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246304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9EE5D-71E6-4024-9A57-F77A0C6A16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B633CC2-44B0-4DEC-BB67-E70D9CFDA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634D350-CBC0-4855-ACC7-EE5E7E4411D2}"/>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5" name="页脚占位符 4">
            <a:extLst>
              <a:ext uri="{FF2B5EF4-FFF2-40B4-BE49-F238E27FC236}">
                <a16:creationId xmlns:a16="http://schemas.microsoft.com/office/drawing/2014/main" id="{3585F08E-964B-4CBE-B1B8-BF1CD99B12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57F0EE-50E1-4F32-A0FE-575FBF772236}"/>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414118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80F15-4FB8-44A1-93DA-253384E5CA4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DA0F31-1ACD-4F6F-8C12-BAA3A762D94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8265D0-F9B2-4799-A258-44B0386C818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8809568-2ED0-4C4E-8745-0A44D87D6ADC}"/>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6" name="页脚占位符 5">
            <a:extLst>
              <a:ext uri="{FF2B5EF4-FFF2-40B4-BE49-F238E27FC236}">
                <a16:creationId xmlns:a16="http://schemas.microsoft.com/office/drawing/2014/main" id="{33E9942A-E6FA-4552-81FE-DE4CDD9133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3B8D4A-8E5C-4478-A036-EF9FC57BB5FC}"/>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3419247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91B47-6434-4633-9818-813F7090501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4698BE-144C-4A80-9A4E-DDE596F21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93CD3C-A108-4CC8-A042-D854E9D213A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87E3C9B-468B-477B-8A4D-9CC4A8564A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94224C-A363-4BE8-BDBB-B2C6931A099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2FE9B1-DE5D-4BBA-B1A7-4CD7D5725B1E}"/>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8" name="页脚占位符 7">
            <a:extLst>
              <a:ext uri="{FF2B5EF4-FFF2-40B4-BE49-F238E27FC236}">
                <a16:creationId xmlns:a16="http://schemas.microsoft.com/office/drawing/2014/main" id="{26635D17-4E3F-4B49-8974-DC21F90EF15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A002D49-414B-4664-829D-0F69F0567658}"/>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275557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6CA6D-2DA6-485C-8BBB-E1F3194A954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9D3152D-B01C-463C-BC7B-DB1EB6112A12}"/>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4" name="页脚占位符 3">
            <a:extLst>
              <a:ext uri="{FF2B5EF4-FFF2-40B4-BE49-F238E27FC236}">
                <a16:creationId xmlns:a16="http://schemas.microsoft.com/office/drawing/2014/main" id="{5353B594-6EE1-4F8F-82CE-3A6FBFFB49D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B31516B-A690-4D74-AF97-10C762EBB1B6}"/>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2203196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C10E6C7-1CD4-4E92-BA01-09AFEE464A2A}"/>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3" name="页脚占位符 2">
            <a:extLst>
              <a:ext uri="{FF2B5EF4-FFF2-40B4-BE49-F238E27FC236}">
                <a16:creationId xmlns:a16="http://schemas.microsoft.com/office/drawing/2014/main" id="{01B5F92A-9618-41F9-9155-F0EFD167C08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7829DC8-4265-4F51-B629-9276D44E3C89}"/>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3112526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BEC87-C34B-4599-84EF-E5FA6760EB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61386DA-878B-4403-8694-BE9E40E711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0B759E-F682-48D7-B2AE-31537D90B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8E95BE-3750-4853-8669-BF985769186F}"/>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6" name="页脚占位符 5">
            <a:extLst>
              <a:ext uri="{FF2B5EF4-FFF2-40B4-BE49-F238E27FC236}">
                <a16:creationId xmlns:a16="http://schemas.microsoft.com/office/drawing/2014/main" id="{74FB3FC0-3301-4082-BEA2-288BB05FE0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594BBA-0BFE-42DE-8573-A68755A7087E}"/>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1735105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23BEA-575B-4674-98D2-79361F1A117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B2FAA9-9412-4E0E-BE8F-C6203459BC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104474-BEB3-4B90-8315-9A06587824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3EF0C2-81C7-4433-BCED-D9E6DFE58855}"/>
              </a:ext>
            </a:extLst>
          </p:cNvPr>
          <p:cNvSpPr>
            <a:spLocks noGrp="1"/>
          </p:cNvSpPr>
          <p:nvPr>
            <p:ph type="dt" sz="half" idx="10"/>
          </p:nvPr>
        </p:nvSpPr>
        <p:spPr/>
        <p:txBody>
          <a:bodyPr/>
          <a:lstStyle/>
          <a:p>
            <a:fld id="{16D17FF1-198A-4296-99F5-1E63F6E5AD26}" type="datetimeFigureOut">
              <a:rPr lang="zh-CN" altLang="en-US" smtClean="0"/>
              <a:t>2022-08-14</a:t>
            </a:fld>
            <a:endParaRPr lang="zh-CN" altLang="en-US"/>
          </a:p>
        </p:txBody>
      </p:sp>
      <p:sp>
        <p:nvSpPr>
          <p:cNvPr id="6" name="页脚占位符 5">
            <a:extLst>
              <a:ext uri="{FF2B5EF4-FFF2-40B4-BE49-F238E27FC236}">
                <a16:creationId xmlns:a16="http://schemas.microsoft.com/office/drawing/2014/main" id="{EDA554A1-7624-4ABB-80E9-DAB9F825745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5546E-4735-41C5-BA8F-5F226F1F4401}"/>
              </a:ext>
            </a:extLst>
          </p:cNvPr>
          <p:cNvSpPr>
            <a:spLocks noGrp="1"/>
          </p:cNvSpPr>
          <p:nvPr>
            <p:ph type="sldNum" sz="quarter" idx="12"/>
          </p:nvPr>
        </p:nvSpPr>
        <p:spPr/>
        <p:txBody>
          <a:body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4137225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6EB27D-B7D7-4A39-AE8D-C64A067F39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470705-3B6A-4B1B-B9D6-03D7DDAEF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373E244-898F-43C0-8767-03036ECAC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17FF1-198A-4296-99F5-1E63F6E5AD26}" type="datetimeFigureOut">
              <a:rPr lang="zh-CN" altLang="en-US" smtClean="0"/>
              <a:t>2022-08-14</a:t>
            </a:fld>
            <a:endParaRPr lang="zh-CN" altLang="en-US"/>
          </a:p>
        </p:txBody>
      </p:sp>
      <p:sp>
        <p:nvSpPr>
          <p:cNvPr id="5" name="页脚占位符 4">
            <a:extLst>
              <a:ext uri="{FF2B5EF4-FFF2-40B4-BE49-F238E27FC236}">
                <a16:creationId xmlns:a16="http://schemas.microsoft.com/office/drawing/2014/main" id="{ACEA2879-93F4-4708-A501-594016AF19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A102CA3-6EFC-41F2-9FDB-0BB26661A7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6688AB-69CD-46D3-99CA-0D1B56F15CF2}" type="slidenum">
              <a:rPr lang="zh-CN" altLang="en-US" smtClean="0"/>
              <a:t>‹#›</a:t>
            </a:fld>
            <a:endParaRPr lang="zh-CN" altLang="en-US"/>
          </a:p>
        </p:txBody>
      </p:sp>
    </p:spTree>
    <p:extLst>
      <p:ext uri="{BB962C8B-B14F-4D97-AF65-F5344CB8AC3E}">
        <p14:creationId xmlns:p14="http://schemas.microsoft.com/office/powerpoint/2010/main" val="2895110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6000">
              <a:srgbClr val="A8CAC3"/>
            </a:gs>
            <a:gs pos="93000">
              <a:srgbClr val="E6B69A"/>
            </a:gs>
            <a:gs pos="68000">
              <a:srgbClr val="ECBAA2"/>
            </a:gs>
          </a:gsLst>
          <a:lin ang="0" scaled="1"/>
          <a:tileRect/>
        </a:gradFill>
        <a:effectLst/>
      </p:bgPr>
    </p:bg>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16CE6F0E-1EE9-4A72-8B0E-E7A1A10DC6D8}"/>
              </a:ext>
            </a:extLst>
          </p:cNvPr>
          <p:cNvSpPr/>
          <p:nvPr/>
        </p:nvSpPr>
        <p:spPr>
          <a:xfrm>
            <a:off x="4871357" y="-409715"/>
            <a:ext cx="8572500" cy="8571280"/>
          </a:xfrm>
          <a:custGeom>
            <a:avLst/>
            <a:gdLst>
              <a:gd name="connsiteX0" fmla="*/ 44021 w 8572500"/>
              <a:gd name="connsiteY0" fmla="*/ 3674510 h 8571280"/>
              <a:gd name="connsiteX1" fmla="*/ 6783297 w 8572500"/>
              <a:gd name="connsiteY1" fmla="*/ 7767744 h 8571280"/>
              <a:gd name="connsiteX2" fmla="*/ 6682733 w 8572500"/>
              <a:gd name="connsiteY2" fmla="*/ 7839256 h 8571280"/>
              <a:gd name="connsiteX3" fmla="*/ 4286250 w 8572500"/>
              <a:gd name="connsiteY3" fmla="*/ 8571280 h 8571280"/>
              <a:gd name="connsiteX4" fmla="*/ 0 w 8572500"/>
              <a:gd name="connsiteY4" fmla="*/ 4285030 h 8571280"/>
              <a:gd name="connsiteX5" fmla="*/ 22130 w 8572500"/>
              <a:gd name="connsiteY5" fmla="*/ 3846786 h 8571280"/>
              <a:gd name="connsiteX6" fmla="*/ 4704924 w 8572500"/>
              <a:gd name="connsiteY6" fmla="*/ 19422 h 8571280"/>
              <a:gd name="connsiteX7" fmla="*/ 4724494 w 8572500"/>
              <a:gd name="connsiteY7" fmla="*/ 20910 h 8571280"/>
              <a:gd name="connsiteX8" fmla="*/ 8572500 w 8572500"/>
              <a:gd name="connsiteY8" fmla="*/ 4285030 h 8571280"/>
              <a:gd name="connsiteX9" fmla="*/ 7720974 w 8572500"/>
              <a:gd name="connsiteY9" fmla="*/ 6849562 h 8571280"/>
              <a:gd name="connsiteX10" fmla="*/ 7658680 w 8572500"/>
              <a:gd name="connsiteY10" fmla="*/ 6928833 h 8571280"/>
              <a:gd name="connsiteX11" fmla="*/ 4256531 w 8572500"/>
              <a:gd name="connsiteY11" fmla="*/ 0 h 8571280"/>
              <a:gd name="connsiteX12" fmla="*/ 7362625 w 8572500"/>
              <a:gd name="connsiteY12" fmla="*/ 7265762 h 8571280"/>
              <a:gd name="connsiteX13" fmla="*/ 7317087 w 8572500"/>
              <a:gd name="connsiteY13" fmla="*/ 7315867 h 8571280"/>
              <a:gd name="connsiteX14" fmla="*/ 7260934 w 8572500"/>
              <a:gd name="connsiteY14" fmla="*/ 7366902 h 8571280"/>
              <a:gd name="connsiteX15" fmla="*/ 177337 w 8572500"/>
              <a:gd name="connsiteY15" fmla="*/ 3064539 h 8571280"/>
              <a:gd name="connsiteX16" fmla="*/ 192702 w 8572500"/>
              <a:gd name="connsiteY16" fmla="*/ 3010431 h 8571280"/>
              <a:gd name="connsiteX17" fmla="*/ 3929278 w 8572500"/>
              <a:gd name="connsiteY17" fmla="*/ 13434 h 857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72500" h="8571280">
                <a:moveTo>
                  <a:pt x="44021" y="3674510"/>
                </a:moveTo>
                <a:lnTo>
                  <a:pt x="6783297" y="7767744"/>
                </a:lnTo>
                <a:lnTo>
                  <a:pt x="6682733" y="7839256"/>
                </a:lnTo>
                <a:cubicBezTo>
                  <a:pt x="5998643" y="8301418"/>
                  <a:pt x="5173962" y="8571280"/>
                  <a:pt x="4286250" y="8571280"/>
                </a:cubicBezTo>
                <a:cubicBezTo>
                  <a:pt x="1919019" y="8571280"/>
                  <a:pt x="0" y="6652261"/>
                  <a:pt x="0" y="4285030"/>
                </a:cubicBezTo>
                <a:cubicBezTo>
                  <a:pt x="0" y="4137078"/>
                  <a:pt x="7496" y="3990877"/>
                  <a:pt x="22130" y="3846786"/>
                </a:cubicBezTo>
                <a:close/>
                <a:moveTo>
                  <a:pt x="4704924" y="19422"/>
                </a:moveTo>
                <a:lnTo>
                  <a:pt x="4724494" y="20910"/>
                </a:lnTo>
                <a:cubicBezTo>
                  <a:pt x="6885862" y="240409"/>
                  <a:pt x="8572500" y="2065751"/>
                  <a:pt x="8572500" y="4285030"/>
                </a:cubicBezTo>
                <a:cubicBezTo>
                  <a:pt x="8572500" y="5246718"/>
                  <a:pt x="8255787" y="6134433"/>
                  <a:pt x="7720974" y="6849562"/>
                </a:cubicBezTo>
                <a:lnTo>
                  <a:pt x="7658680" y="6928833"/>
                </a:lnTo>
                <a:close/>
                <a:moveTo>
                  <a:pt x="4256531" y="0"/>
                </a:moveTo>
                <a:lnTo>
                  <a:pt x="7362625" y="7265762"/>
                </a:lnTo>
                <a:lnTo>
                  <a:pt x="7317087" y="7315867"/>
                </a:lnTo>
                <a:lnTo>
                  <a:pt x="7260934" y="7366902"/>
                </a:lnTo>
                <a:lnTo>
                  <a:pt x="177337" y="3064539"/>
                </a:lnTo>
                <a:lnTo>
                  <a:pt x="192702" y="3010431"/>
                </a:lnTo>
                <a:cubicBezTo>
                  <a:pt x="701472" y="1374682"/>
                  <a:pt x="2163677" y="159004"/>
                  <a:pt x="3929278" y="1343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2BC78F23-DA26-3C95-A185-0C04A6543A47}"/>
              </a:ext>
            </a:extLst>
          </p:cNvPr>
          <p:cNvSpPr/>
          <p:nvPr/>
        </p:nvSpPr>
        <p:spPr>
          <a:xfrm>
            <a:off x="77876" y="2226365"/>
            <a:ext cx="5158009" cy="1418080"/>
          </a:xfrm>
          <a:prstGeom prst="rect">
            <a:avLst/>
          </a:prstGeom>
          <a:solidFill>
            <a:srgbClr val="E6B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7BE1695-69D9-44FC-9C9A-73BC33C2A933}"/>
              </a:ext>
            </a:extLst>
          </p:cNvPr>
          <p:cNvSpPr txBox="1"/>
          <p:nvPr/>
        </p:nvSpPr>
        <p:spPr>
          <a:xfrm>
            <a:off x="207657" y="2581462"/>
            <a:ext cx="5064207" cy="707886"/>
          </a:xfrm>
          <a:prstGeom prst="rect">
            <a:avLst/>
          </a:prstGeom>
          <a:noFill/>
        </p:spPr>
        <p:txBody>
          <a:bodyPr wrap="none" rtlCol="0">
            <a:spAutoFit/>
          </a:bodyPr>
          <a:lstStyle/>
          <a:p>
            <a:r>
              <a:rPr lang="zh-CN" altLang="en-US" sz="4000" spc="300">
                <a:latin typeface="字魂58号-创中黑" panose="00000500000000000000" pitchFamily="2" charset="-122"/>
                <a:ea typeface="字魂58号-创中黑" panose="00000500000000000000" pitchFamily="2" charset="-122"/>
              </a:rPr>
              <a:t>直播将于</a:t>
            </a:r>
            <a:r>
              <a:rPr lang="en-US" altLang="zh-CN" sz="4000" spc="300">
                <a:latin typeface="字魂58号-创中黑" panose="00000500000000000000" pitchFamily="2" charset="-122"/>
                <a:ea typeface="字魂58号-创中黑" panose="00000500000000000000" pitchFamily="2" charset="-122"/>
              </a:rPr>
              <a:t>2</a:t>
            </a:r>
            <a:r>
              <a:rPr lang="zh-CN" altLang="en-US" sz="4000" spc="300">
                <a:latin typeface="字魂58号-创中黑" panose="00000500000000000000" pitchFamily="2" charset="-122"/>
                <a:ea typeface="字魂58号-创中黑" panose="00000500000000000000" pitchFamily="2" charset="-122"/>
              </a:rPr>
              <a:t>：</a:t>
            </a:r>
            <a:r>
              <a:rPr lang="en-US" altLang="zh-CN" sz="4000" spc="300">
                <a:latin typeface="字魂58号-创中黑" panose="00000500000000000000" pitchFamily="2" charset="-122"/>
                <a:ea typeface="字魂58号-创中黑" panose="00000500000000000000" pitchFamily="2" charset="-122"/>
              </a:rPr>
              <a:t>30</a:t>
            </a:r>
            <a:r>
              <a:rPr lang="zh-CN" altLang="en-US" sz="4000" spc="300">
                <a:latin typeface="字魂58号-创中黑" panose="00000500000000000000" pitchFamily="2" charset="-122"/>
                <a:ea typeface="字魂58号-创中黑" panose="00000500000000000000" pitchFamily="2" charset="-122"/>
              </a:rPr>
              <a:t>开始</a:t>
            </a:r>
            <a:endParaRPr lang="zh-CN" altLang="en-US" sz="4000" spc="300" dirty="0">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B15100BC-7C4F-465C-ACA3-253FD4EF63F2}"/>
              </a:ext>
            </a:extLst>
          </p:cNvPr>
          <p:cNvSpPr txBox="1"/>
          <p:nvPr/>
        </p:nvSpPr>
        <p:spPr>
          <a:xfrm>
            <a:off x="7661262" y="3499854"/>
            <a:ext cx="2989921" cy="830997"/>
          </a:xfrm>
          <a:prstGeom prst="rect">
            <a:avLst/>
          </a:prstGeom>
          <a:noFill/>
        </p:spPr>
        <p:txBody>
          <a:bodyPr wrap="none" rtlCol="0">
            <a:spAutoFit/>
          </a:bodyPr>
          <a:lstStyle/>
          <a:p>
            <a:r>
              <a:rPr lang="en-US" altLang="zh-CN" sz="4800">
                <a:solidFill>
                  <a:schemeClr val="bg1"/>
                </a:solidFill>
                <a:latin typeface="字魂58号-创中黑" panose="00000500000000000000" pitchFamily="2" charset="-122"/>
                <a:ea typeface="字魂58号-创中黑" panose="00000500000000000000" pitchFamily="2" charset="-122"/>
              </a:rPr>
              <a:t>HNUMSC</a:t>
            </a:r>
            <a:endParaRPr lang="zh-CN" altLang="en-US" sz="4800" dirty="0">
              <a:solidFill>
                <a:schemeClr val="bg1"/>
              </a:solidFill>
              <a:latin typeface="字魂58号-创中黑" panose="00000500000000000000" pitchFamily="2" charset="-122"/>
              <a:ea typeface="字魂58号-创中黑" panose="00000500000000000000" pitchFamily="2" charset="-122"/>
            </a:endParaRPr>
          </a:p>
        </p:txBody>
      </p:sp>
      <p:sp>
        <p:nvSpPr>
          <p:cNvPr id="24" name="椭圆 23">
            <a:extLst>
              <a:ext uri="{FF2B5EF4-FFF2-40B4-BE49-F238E27FC236}">
                <a16:creationId xmlns:a16="http://schemas.microsoft.com/office/drawing/2014/main" id="{E28A4BF1-7DB7-4804-AF9B-03AC3D84C760}"/>
              </a:ext>
            </a:extLst>
          </p:cNvPr>
          <p:cNvSpPr/>
          <p:nvPr/>
        </p:nvSpPr>
        <p:spPr>
          <a:xfrm>
            <a:off x="826722" y="455186"/>
            <a:ext cx="389551" cy="389551"/>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79F6CB4-7B3C-4290-813E-959DF4D04B9A}"/>
              </a:ext>
            </a:extLst>
          </p:cNvPr>
          <p:cNvSpPr/>
          <p:nvPr/>
        </p:nvSpPr>
        <p:spPr>
          <a:xfrm>
            <a:off x="77876" y="5527884"/>
            <a:ext cx="843610" cy="84361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44295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2360">
              <a:srgbClr val="A8CAC3">
                <a:alpha val="84000"/>
              </a:srgbClr>
            </a:gs>
            <a:gs pos="60000">
              <a:srgbClr val="ECBAA2">
                <a:alpha val="73000"/>
              </a:srgbClr>
            </a:gs>
            <a:gs pos="83000">
              <a:srgbClr val="E6B69A"/>
            </a:gs>
            <a:gs pos="33000">
              <a:srgbClr val="A8CAC3"/>
            </a:gs>
          </a:gsLst>
          <a:lin ang="8100000" scaled="1"/>
          <a:tileRect/>
        </a:grad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3DD7889C-914C-49B6-A221-16CD041F07AC}"/>
              </a:ext>
            </a:extLst>
          </p:cNvPr>
          <p:cNvGrpSpPr/>
          <p:nvPr/>
        </p:nvGrpSpPr>
        <p:grpSpPr>
          <a:xfrm>
            <a:off x="-1549348" y="762000"/>
            <a:ext cx="10952100" cy="6096000"/>
            <a:chOff x="-1549348" y="762000"/>
            <a:chExt cx="10952100" cy="6096000"/>
          </a:xfrm>
          <a:blipFill>
            <a:blip r:embed="rId2"/>
            <a:stretch>
              <a:fillRect/>
            </a:stretch>
          </a:blipFill>
        </p:grpSpPr>
        <p:sp>
          <p:nvSpPr>
            <p:cNvPr id="2" name="直角三角形 1">
              <a:extLst>
                <a:ext uri="{FF2B5EF4-FFF2-40B4-BE49-F238E27FC236}">
                  <a16:creationId xmlns:a16="http://schemas.microsoft.com/office/drawing/2014/main" id="{226ABE4B-DE69-426C-88F6-C4C825404956}"/>
                </a:ext>
              </a:extLst>
            </p:cNvPr>
            <p:cNvSpPr/>
            <p:nvPr/>
          </p:nvSpPr>
          <p:spPr>
            <a:xfrm>
              <a:off x="0" y="762000"/>
              <a:ext cx="6096000" cy="6096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a:extLst>
                <a:ext uri="{FF2B5EF4-FFF2-40B4-BE49-F238E27FC236}">
                  <a16:creationId xmlns:a16="http://schemas.microsoft.com/office/drawing/2014/main" id="{F75227D8-E380-4524-91C8-DC558C765777}"/>
                </a:ext>
              </a:extLst>
            </p:cNvPr>
            <p:cNvSpPr/>
            <p:nvPr/>
          </p:nvSpPr>
          <p:spPr>
            <a:xfrm rot="2692544">
              <a:off x="-1549348" y="3252580"/>
              <a:ext cx="10123264" cy="53853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41DDAF5E-FFAF-4292-90F3-9F5F4603BD8C}"/>
                </a:ext>
              </a:extLst>
            </p:cNvPr>
            <p:cNvSpPr/>
            <p:nvPr/>
          </p:nvSpPr>
          <p:spPr>
            <a:xfrm rot="2692544">
              <a:off x="-720512" y="3294502"/>
              <a:ext cx="10123264" cy="26899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248EC6D1-177F-497F-9C61-7222D0175F74}"/>
              </a:ext>
            </a:extLst>
          </p:cNvPr>
          <p:cNvSpPr txBox="1"/>
          <p:nvPr/>
        </p:nvSpPr>
        <p:spPr>
          <a:xfrm>
            <a:off x="356652" y="4950774"/>
            <a:ext cx="3890809" cy="1200329"/>
          </a:xfrm>
          <a:prstGeom prst="rect">
            <a:avLst/>
          </a:prstGeom>
          <a:noFill/>
        </p:spPr>
        <p:txBody>
          <a:bodyPr wrap="none" rtlCol="0">
            <a:spAutoFit/>
          </a:bodyPr>
          <a:lstStyle/>
          <a:p>
            <a:r>
              <a:rPr lang="en-US" altLang="zh-CN" sz="7200" spc="300">
                <a:latin typeface="字魂58号-创中黑" panose="00000500000000000000" pitchFamily="2" charset="-122"/>
                <a:ea typeface="字魂58号-创中黑" panose="00000500000000000000" pitchFamily="2" charset="-122"/>
              </a:rPr>
              <a:t>04  </a:t>
            </a:r>
            <a:r>
              <a:rPr lang="zh-CN" altLang="en-US" sz="7200" spc="300">
                <a:latin typeface="字魂58号-创中黑" panose="00000500000000000000" pitchFamily="2" charset="-122"/>
                <a:ea typeface="字魂58号-创中黑" panose="00000500000000000000" pitchFamily="2" charset="-122"/>
              </a:rPr>
              <a:t>拓展</a:t>
            </a:r>
            <a:endParaRPr lang="zh-CN" altLang="en-US" sz="7200" spc="300" dirty="0">
              <a:latin typeface="字魂58号-创中黑" panose="00000500000000000000" pitchFamily="2" charset="-122"/>
              <a:ea typeface="字魂58号-创中黑" panose="00000500000000000000" pitchFamily="2" charset="-122"/>
            </a:endParaRPr>
          </a:p>
        </p:txBody>
      </p:sp>
      <p:sp>
        <p:nvSpPr>
          <p:cNvPr id="35" name="文本框 34">
            <a:extLst>
              <a:ext uri="{FF2B5EF4-FFF2-40B4-BE49-F238E27FC236}">
                <a16:creationId xmlns:a16="http://schemas.microsoft.com/office/drawing/2014/main" id="{6031C055-DF59-4DD7-A729-91A069AF3F74}"/>
              </a:ext>
            </a:extLst>
          </p:cNvPr>
          <p:cNvSpPr txBox="1"/>
          <p:nvPr/>
        </p:nvSpPr>
        <p:spPr>
          <a:xfrm>
            <a:off x="4572579" y="1140844"/>
            <a:ext cx="3651382" cy="769441"/>
          </a:xfrm>
          <a:prstGeom prst="rect">
            <a:avLst/>
          </a:prstGeom>
          <a:noFill/>
        </p:spPr>
        <p:txBody>
          <a:bodyPr wrap="square" rtlCol="0">
            <a:spAutoFit/>
          </a:bodyPr>
          <a:lstStyle/>
          <a:p>
            <a:r>
              <a:rPr lang="zh-CN" altLang="en-US" sz="4400">
                <a:latin typeface="字魂58号-创中黑" panose="00000500000000000000" pitchFamily="2" charset="-122"/>
                <a:ea typeface="字魂58号-创中黑" panose="00000500000000000000" pitchFamily="2" charset="-122"/>
              </a:rPr>
              <a:t>函数</a:t>
            </a:r>
            <a:endParaRPr lang="zh-CN" altLang="en-US" sz="4400" dirty="0">
              <a:latin typeface="字魂58号-创中黑" panose="00000500000000000000" pitchFamily="2" charset="-122"/>
              <a:ea typeface="字魂58号-创中黑" panose="00000500000000000000" pitchFamily="2" charset="-122"/>
            </a:endParaRPr>
          </a:p>
        </p:txBody>
      </p:sp>
      <p:sp>
        <p:nvSpPr>
          <p:cNvPr id="37" name="文本框 36">
            <a:extLst>
              <a:ext uri="{FF2B5EF4-FFF2-40B4-BE49-F238E27FC236}">
                <a16:creationId xmlns:a16="http://schemas.microsoft.com/office/drawing/2014/main" id="{7CFBA2D7-9DC0-48C2-9653-CAD490DEDDA4}"/>
              </a:ext>
            </a:extLst>
          </p:cNvPr>
          <p:cNvSpPr txBox="1"/>
          <p:nvPr/>
        </p:nvSpPr>
        <p:spPr>
          <a:xfrm>
            <a:off x="7394974" y="3745314"/>
            <a:ext cx="3651382" cy="769441"/>
          </a:xfrm>
          <a:prstGeom prst="rect">
            <a:avLst/>
          </a:prstGeom>
          <a:noFill/>
        </p:spPr>
        <p:txBody>
          <a:bodyPr wrap="square" rtlCol="0">
            <a:spAutoFit/>
          </a:bodyPr>
          <a:lstStyle/>
          <a:p>
            <a:r>
              <a:rPr lang="zh-CN" altLang="en-US" sz="4400">
                <a:latin typeface="字魂58号-创中黑" panose="00000500000000000000" pitchFamily="2" charset="-122"/>
                <a:ea typeface="字魂58号-创中黑" panose="00000500000000000000" pitchFamily="2" charset="-122"/>
              </a:rPr>
              <a:t>字符串</a:t>
            </a:r>
            <a:endParaRPr lang="zh-CN" altLang="en-US" sz="4400" dirty="0">
              <a:latin typeface="字魂58号-创中黑" panose="00000500000000000000" pitchFamily="2" charset="-122"/>
              <a:ea typeface="字魂58号-创中黑" panose="00000500000000000000" pitchFamily="2" charset="-122"/>
            </a:endParaRPr>
          </a:p>
        </p:txBody>
      </p:sp>
      <p:sp>
        <p:nvSpPr>
          <p:cNvPr id="38" name="文本框 37">
            <a:extLst>
              <a:ext uri="{FF2B5EF4-FFF2-40B4-BE49-F238E27FC236}">
                <a16:creationId xmlns:a16="http://schemas.microsoft.com/office/drawing/2014/main" id="{91808617-FDA5-421B-A589-2C5DDE95AC94}"/>
              </a:ext>
            </a:extLst>
          </p:cNvPr>
          <p:cNvSpPr txBox="1"/>
          <p:nvPr/>
        </p:nvSpPr>
        <p:spPr>
          <a:xfrm>
            <a:off x="5766150" y="2325164"/>
            <a:ext cx="3651382" cy="769441"/>
          </a:xfrm>
          <a:prstGeom prst="rect">
            <a:avLst/>
          </a:prstGeom>
          <a:noFill/>
        </p:spPr>
        <p:txBody>
          <a:bodyPr wrap="square" rtlCol="0">
            <a:spAutoFit/>
          </a:bodyPr>
          <a:lstStyle/>
          <a:p>
            <a:r>
              <a:rPr lang="zh-CN" altLang="en-US" sz="4400">
                <a:latin typeface="字魂58号-创中黑" panose="00000500000000000000" pitchFamily="2" charset="-122"/>
                <a:ea typeface="字魂58号-创中黑" panose="00000500000000000000" pitchFamily="2" charset="-122"/>
              </a:rPr>
              <a:t>结构体</a:t>
            </a:r>
            <a:endParaRPr lang="zh-CN" altLang="en-US" sz="4400" dirty="0">
              <a:latin typeface="字魂58号-创中黑" panose="00000500000000000000" pitchFamily="2" charset="-122"/>
              <a:ea typeface="字魂58号-创中黑" panose="00000500000000000000" pitchFamily="2" charset="-122"/>
            </a:endParaRPr>
          </a:p>
        </p:txBody>
      </p:sp>
      <p:sp>
        <p:nvSpPr>
          <p:cNvPr id="39" name="直角三角形 38">
            <a:extLst>
              <a:ext uri="{FF2B5EF4-FFF2-40B4-BE49-F238E27FC236}">
                <a16:creationId xmlns:a16="http://schemas.microsoft.com/office/drawing/2014/main" id="{86D79521-0578-4691-8D42-1B38C48FD25A}"/>
              </a:ext>
            </a:extLst>
          </p:cNvPr>
          <p:cNvSpPr/>
          <p:nvPr/>
        </p:nvSpPr>
        <p:spPr>
          <a:xfrm rot="10800000">
            <a:off x="9303162" y="0"/>
            <a:ext cx="2928021" cy="2928021"/>
          </a:xfrm>
          <a:prstGeom prst="rtTriangl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0777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2360">
              <a:srgbClr val="A8CAC3">
                <a:alpha val="84000"/>
              </a:srgbClr>
            </a:gs>
            <a:gs pos="60000">
              <a:srgbClr val="ECBAA2">
                <a:alpha val="73000"/>
              </a:srgbClr>
            </a:gs>
            <a:gs pos="83000">
              <a:srgbClr val="E6B69A"/>
            </a:gs>
            <a:gs pos="20000">
              <a:srgbClr val="A8CAC3"/>
            </a:gs>
          </a:gsLst>
          <a:lin ang="10800000" scaled="1"/>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8D9537-DA9D-47DC-B486-71D303418B46}"/>
              </a:ext>
            </a:extLst>
          </p:cNvPr>
          <p:cNvSpPr/>
          <p:nvPr/>
        </p:nvSpPr>
        <p:spPr>
          <a:xfrm>
            <a:off x="0" y="-38323"/>
            <a:ext cx="12192000" cy="2809875"/>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711C54E-D189-408A-98FF-7E99FFDE753F}"/>
              </a:ext>
            </a:extLst>
          </p:cNvPr>
          <p:cNvSpPr/>
          <p:nvPr/>
        </p:nvSpPr>
        <p:spPr>
          <a:xfrm>
            <a:off x="4791075" y="1504950"/>
            <a:ext cx="2609850" cy="2609850"/>
          </a:xfrm>
          <a:prstGeom prst="rect">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5494721-F7ED-4AF1-AB04-560408A5235D}"/>
              </a:ext>
            </a:extLst>
          </p:cNvPr>
          <p:cNvSpPr txBox="1"/>
          <p:nvPr/>
        </p:nvSpPr>
        <p:spPr>
          <a:xfrm>
            <a:off x="1235218" y="2936853"/>
            <a:ext cx="1723549" cy="1015663"/>
          </a:xfrm>
          <a:prstGeom prst="rect">
            <a:avLst/>
          </a:prstGeom>
          <a:noFill/>
        </p:spPr>
        <p:txBody>
          <a:bodyPr wrap="none" rtlCol="0">
            <a:spAutoFit/>
          </a:bodyPr>
          <a:lstStyle/>
          <a:p>
            <a:r>
              <a:rPr lang="zh-CN" altLang="en-US" sz="6000">
                <a:latin typeface="字魂58号-创中黑" panose="00000500000000000000" pitchFamily="2" charset="-122"/>
                <a:ea typeface="字魂58号-创中黑" panose="00000500000000000000" pitchFamily="2" charset="-122"/>
              </a:rPr>
              <a:t>形参</a:t>
            </a:r>
            <a:endParaRPr lang="zh-CN" altLang="en-US" sz="6000" dirty="0">
              <a:latin typeface="字魂58号-创中黑" panose="00000500000000000000" pitchFamily="2" charset="-122"/>
              <a:ea typeface="字魂58号-创中黑" panose="00000500000000000000" pitchFamily="2" charset="-122"/>
            </a:endParaRPr>
          </a:p>
        </p:txBody>
      </p:sp>
      <p:sp>
        <p:nvSpPr>
          <p:cNvPr id="6" name="文本框 5">
            <a:extLst>
              <a:ext uri="{FF2B5EF4-FFF2-40B4-BE49-F238E27FC236}">
                <a16:creationId xmlns:a16="http://schemas.microsoft.com/office/drawing/2014/main" id="{E9629AEF-9100-4AD3-85C8-1796C14EAA67}"/>
              </a:ext>
            </a:extLst>
          </p:cNvPr>
          <p:cNvSpPr txBox="1"/>
          <p:nvPr/>
        </p:nvSpPr>
        <p:spPr>
          <a:xfrm>
            <a:off x="9056859" y="2825864"/>
            <a:ext cx="1723549" cy="1015663"/>
          </a:xfrm>
          <a:prstGeom prst="rect">
            <a:avLst/>
          </a:prstGeom>
          <a:noFill/>
        </p:spPr>
        <p:txBody>
          <a:bodyPr wrap="none" rtlCol="0">
            <a:spAutoFit/>
          </a:bodyPr>
          <a:lstStyle/>
          <a:p>
            <a:r>
              <a:rPr lang="zh-CN" altLang="en-US" sz="6000">
                <a:latin typeface="字魂58号-创中黑" panose="00000500000000000000" pitchFamily="2" charset="-122"/>
                <a:ea typeface="字魂58号-创中黑" panose="00000500000000000000" pitchFamily="2" charset="-122"/>
              </a:rPr>
              <a:t>实参</a:t>
            </a:r>
            <a:endParaRPr lang="zh-CN" altLang="en-US" sz="6000" dirty="0">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41D4B4C3-E172-4123-B8DB-8E1CBDADE4E2}"/>
              </a:ext>
            </a:extLst>
          </p:cNvPr>
          <p:cNvSpPr txBox="1"/>
          <p:nvPr/>
        </p:nvSpPr>
        <p:spPr>
          <a:xfrm>
            <a:off x="4995538" y="2075539"/>
            <a:ext cx="2108269" cy="1200329"/>
          </a:xfrm>
          <a:prstGeom prst="rect">
            <a:avLst/>
          </a:prstGeom>
          <a:noFill/>
        </p:spPr>
        <p:txBody>
          <a:bodyPr wrap="none" rtlCol="0">
            <a:spAutoFit/>
          </a:bodyPr>
          <a:lstStyle/>
          <a:p>
            <a:r>
              <a:rPr lang="zh-CN" altLang="en-US" sz="7200" spc="300">
                <a:solidFill>
                  <a:schemeClr val="bg1"/>
                </a:solidFill>
                <a:latin typeface="字魂58号-创中黑" panose="00000500000000000000" pitchFamily="2" charset="-122"/>
                <a:ea typeface="字魂58号-创中黑" panose="00000500000000000000" pitchFamily="2" charset="-122"/>
              </a:rPr>
              <a:t>函数</a:t>
            </a:r>
            <a:endParaRPr lang="zh-CN" altLang="en-US" sz="7200" spc="300" dirty="0">
              <a:solidFill>
                <a:schemeClr val="bg1"/>
              </a:solidFill>
              <a:latin typeface="字魂58号-创中黑" panose="00000500000000000000" pitchFamily="2" charset="-122"/>
              <a:ea typeface="字魂58号-创中黑" panose="00000500000000000000" pitchFamily="2" charset="-122"/>
            </a:endParaRPr>
          </a:p>
        </p:txBody>
      </p:sp>
      <p:sp>
        <p:nvSpPr>
          <p:cNvPr id="9" name="文本框 8">
            <a:extLst>
              <a:ext uri="{FF2B5EF4-FFF2-40B4-BE49-F238E27FC236}">
                <a16:creationId xmlns:a16="http://schemas.microsoft.com/office/drawing/2014/main" id="{1F8183D8-99D1-41D0-9C3E-1B76F140D350}"/>
              </a:ext>
            </a:extLst>
          </p:cNvPr>
          <p:cNvSpPr txBox="1"/>
          <p:nvPr/>
        </p:nvSpPr>
        <p:spPr>
          <a:xfrm>
            <a:off x="904564" y="5406707"/>
            <a:ext cx="3651382" cy="646331"/>
          </a:xfrm>
          <a:prstGeom prst="rect">
            <a:avLst/>
          </a:prstGeom>
          <a:noFill/>
        </p:spPr>
        <p:txBody>
          <a:bodyPr wrap="square" rtlCol="0">
            <a:spAutoFit/>
          </a:bodyPr>
          <a:lstStyle/>
          <a:p>
            <a:r>
              <a:rPr lang="zh-CN" altLang="en-US" dirty="0">
                <a:latin typeface="字魂58号-创中黑" panose="00000500000000000000" pitchFamily="2" charset="-122"/>
                <a:ea typeface="字魂58号-创中黑" panose="00000500000000000000" pitchFamily="2" charset="-122"/>
              </a:rPr>
              <a:t>请输入文本，请根据具体情况进行文本的修改</a:t>
            </a:r>
          </a:p>
        </p:txBody>
      </p:sp>
      <p:sp>
        <p:nvSpPr>
          <p:cNvPr id="10" name="文本框 9">
            <a:extLst>
              <a:ext uri="{FF2B5EF4-FFF2-40B4-BE49-F238E27FC236}">
                <a16:creationId xmlns:a16="http://schemas.microsoft.com/office/drawing/2014/main" id="{F7897411-55F8-4746-A641-9B79700F9BBF}"/>
              </a:ext>
            </a:extLst>
          </p:cNvPr>
          <p:cNvSpPr txBox="1"/>
          <p:nvPr/>
        </p:nvSpPr>
        <p:spPr>
          <a:xfrm>
            <a:off x="882518" y="4744105"/>
            <a:ext cx="3651382" cy="646331"/>
          </a:xfrm>
          <a:prstGeom prst="rect">
            <a:avLst/>
          </a:prstGeom>
          <a:noFill/>
        </p:spPr>
        <p:txBody>
          <a:bodyPr wrap="square" rtlCol="0">
            <a:spAutoFit/>
          </a:bodyPr>
          <a:lstStyle/>
          <a:p>
            <a:r>
              <a:rPr lang="zh-CN" altLang="en-US" dirty="0">
                <a:latin typeface="字魂58号-创中黑" panose="00000500000000000000" pitchFamily="2" charset="-122"/>
                <a:ea typeface="字魂58号-创中黑" panose="00000500000000000000" pitchFamily="2" charset="-122"/>
              </a:rPr>
              <a:t>请输入文本，请根据具体情况进行文本的修改</a:t>
            </a:r>
          </a:p>
        </p:txBody>
      </p:sp>
      <p:sp>
        <p:nvSpPr>
          <p:cNvPr id="11" name="文本框 10">
            <a:extLst>
              <a:ext uri="{FF2B5EF4-FFF2-40B4-BE49-F238E27FC236}">
                <a16:creationId xmlns:a16="http://schemas.microsoft.com/office/drawing/2014/main" id="{AAAA817D-090F-4E2B-8143-241808A86411}"/>
              </a:ext>
            </a:extLst>
          </p:cNvPr>
          <p:cNvSpPr txBox="1"/>
          <p:nvPr/>
        </p:nvSpPr>
        <p:spPr>
          <a:xfrm>
            <a:off x="8114989" y="5406707"/>
            <a:ext cx="3651382" cy="646331"/>
          </a:xfrm>
          <a:prstGeom prst="rect">
            <a:avLst/>
          </a:prstGeom>
          <a:noFill/>
        </p:spPr>
        <p:txBody>
          <a:bodyPr wrap="square" rtlCol="0">
            <a:spAutoFit/>
          </a:bodyPr>
          <a:lstStyle/>
          <a:p>
            <a:r>
              <a:rPr lang="zh-CN" altLang="en-US" dirty="0">
                <a:latin typeface="字魂58号-创中黑" panose="00000500000000000000" pitchFamily="2" charset="-122"/>
                <a:ea typeface="字魂58号-创中黑" panose="00000500000000000000" pitchFamily="2" charset="-122"/>
              </a:rPr>
              <a:t>请输入文本，请根据具体情况进行文本的修改</a:t>
            </a:r>
          </a:p>
        </p:txBody>
      </p:sp>
      <p:sp>
        <p:nvSpPr>
          <p:cNvPr id="12" name="文本框 11">
            <a:extLst>
              <a:ext uri="{FF2B5EF4-FFF2-40B4-BE49-F238E27FC236}">
                <a16:creationId xmlns:a16="http://schemas.microsoft.com/office/drawing/2014/main" id="{FE987CCE-D944-4CF2-AF83-EE44C8A7A0BD}"/>
              </a:ext>
            </a:extLst>
          </p:cNvPr>
          <p:cNvSpPr txBox="1"/>
          <p:nvPr/>
        </p:nvSpPr>
        <p:spPr>
          <a:xfrm>
            <a:off x="8092943" y="4744105"/>
            <a:ext cx="3651382" cy="646331"/>
          </a:xfrm>
          <a:prstGeom prst="rect">
            <a:avLst/>
          </a:prstGeom>
          <a:noFill/>
        </p:spPr>
        <p:txBody>
          <a:bodyPr wrap="square" rtlCol="0">
            <a:spAutoFit/>
          </a:bodyPr>
          <a:lstStyle/>
          <a:p>
            <a:r>
              <a:rPr lang="zh-CN" altLang="en-US" dirty="0">
                <a:latin typeface="字魂58号-创中黑" panose="00000500000000000000" pitchFamily="2" charset="-122"/>
                <a:ea typeface="字魂58号-创中黑" panose="00000500000000000000" pitchFamily="2" charset="-122"/>
              </a:rPr>
              <a:t>请输入文本，请根据具体情况进行文本的修改</a:t>
            </a:r>
          </a:p>
        </p:txBody>
      </p:sp>
    </p:spTree>
    <p:extLst>
      <p:ext uri="{BB962C8B-B14F-4D97-AF65-F5344CB8AC3E}">
        <p14:creationId xmlns:p14="http://schemas.microsoft.com/office/powerpoint/2010/main" val="181786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2360">
              <a:srgbClr val="A8CAC3">
                <a:alpha val="84000"/>
              </a:srgbClr>
            </a:gs>
            <a:gs pos="60000">
              <a:srgbClr val="ECBAA2">
                <a:alpha val="73000"/>
              </a:srgbClr>
            </a:gs>
            <a:gs pos="83000">
              <a:srgbClr val="E6B69A"/>
            </a:gs>
            <a:gs pos="34000">
              <a:srgbClr val="A8CAC3"/>
            </a:gs>
          </a:gsLst>
          <a:lin ang="0" scaled="1"/>
          <a:tileRect/>
        </a:gradFill>
        <a:effectLst/>
      </p:bgPr>
    </p:bg>
    <p:spTree>
      <p:nvGrpSpPr>
        <p:cNvPr id="1" name=""/>
        <p:cNvGrpSpPr/>
        <p:nvPr/>
      </p:nvGrpSpPr>
      <p:grpSpPr>
        <a:xfrm>
          <a:off x="0" y="0"/>
          <a:ext cx="0" cy="0"/>
          <a:chOff x="0" y="0"/>
          <a:chExt cx="0" cy="0"/>
        </a:xfrm>
      </p:grpSpPr>
      <p:sp>
        <p:nvSpPr>
          <p:cNvPr id="5" name="圆: 空心 4">
            <a:extLst>
              <a:ext uri="{FF2B5EF4-FFF2-40B4-BE49-F238E27FC236}">
                <a16:creationId xmlns:a16="http://schemas.microsoft.com/office/drawing/2014/main" id="{2A05A9CB-FD98-4D16-86B6-6D8132F2A0E7}"/>
              </a:ext>
            </a:extLst>
          </p:cNvPr>
          <p:cNvSpPr/>
          <p:nvPr/>
        </p:nvSpPr>
        <p:spPr>
          <a:xfrm>
            <a:off x="285750" y="1290637"/>
            <a:ext cx="4533900" cy="4276726"/>
          </a:xfrm>
          <a:prstGeom prst="donut">
            <a:avLst>
              <a:gd name="adj" fmla="val 13842"/>
            </a:avLst>
          </a:prstGeom>
          <a:solidFill>
            <a:srgbClr val="ECAD82">
              <a:alpha val="40000"/>
            </a:srgbClr>
          </a:solidFill>
          <a:ln>
            <a:solidFill>
              <a:srgbClr val="ECB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圆: 空心 3">
            <a:extLst>
              <a:ext uri="{FF2B5EF4-FFF2-40B4-BE49-F238E27FC236}">
                <a16:creationId xmlns:a16="http://schemas.microsoft.com/office/drawing/2014/main" id="{9E450DEB-4CCC-4255-8ED5-29BDFC904A08}"/>
              </a:ext>
            </a:extLst>
          </p:cNvPr>
          <p:cNvSpPr/>
          <p:nvPr/>
        </p:nvSpPr>
        <p:spPr>
          <a:xfrm>
            <a:off x="1009650" y="1290637"/>
            <a:ext cx="4362450" cy="4276726"/>
          </a:xfrm>
          <a:prstGeom prst="donut">
            <a:avLst>
              <a:gd name="adj" fmla="val 10947"/>
            </a:avLst>
          </a:prstGeom>
          <a:solidFill>
            <a:srgbClr val="ECAD82">
              <a:alpha val="80000"/>
            </a:srgbClr>
          </a:solidFill>
          <a:ln>
            <a:solidFill>
              <a:srgbClr val="ECB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椭圆 1">
            <a:extLst>
              <a:ext uri="{FF2B5EF4-FFF2-40B4-BE49-F238E27FC236}">
                <a16:creationId xmlns:a16="http://schemas.microsoft.com/office/drawing/2014/main" id="{CB46E5EF-FC3A-4480-B652-C98120DD6F3D}"/>
              </a:ext>
            </a:extLst>
          </p:cNvPr>
          <p:cNvSpPr/>
          <p:nvPr/>
        </p:nvSpPr>
        <p:spPr>
          <a:xfrm>
            <a:off x="1781175" y="1423988"/>
            <a:ext cx="4010025" cy="4010025"/>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 空心 2">
            <a:extLst>
              <a:ext uri="{FF2B5EF4-FFF2-40B4-BE49-F238E27FC236}">
                <a16:creationId xmlns:a16="http://schemas.microsoft.com/office/drawing/2014/main" id="{643EC9B7-B26B-4220-8075-902A3D8AA2F8}"/>
              </a:ext>
            </a:extLst>
          </p:cNvPr>
          <p:cNvSpPr/>
          <p:nvPr/>
        </p:nvSpPr>
        <p:spPr>
          <a:xfrm>
            <a:off x="1647824" y="1290637"/>
            <a:ext cx="4276726" cy="4276726"/>
          </a:xfrm>
          <a:prstGeom prst="donut">
            <a:avLst>
              <a:gd name="adj" fmla="val 6939"/>
            </a:avLst>
          </a:prstGeom>
          <a:solidFill>
            <a:srgbClr val="ECAD82"/>
          </a:solidFill>
          <a:ln>
            <a:solidFill>
              <a:srgbClr val="ECB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任意多边形: 形状 8">
            <a:extLst>
              <a:ext uri="{FF2B5EF4-FFF2-40B4-BE49-F238E27FC236}">
                <a16:creationId xmlns:a16="http://schemas.microsoft.com/office/drawing/2014/main" id="{3819D936-1368-4B24-90F7-C11D6D03A522}"/>
              </a:ext>
            </a:extLst>
          </p:cNvPr>
          <p:cNvSpPr/>
          <p:nvPr/>
        </p:nvSpPr>
        <p:spPr>
          <a:xfrm>
            <a:off x="4724400" y="-763866"/>
            <a:ext cx="2743199" cy="8469592"/>
          </a:xfrm>
          <a:custGeom>
            <a:avLst/>
            <a:gdLst>
              <a:gd name="connsiteX0" fmla="*/ 0 w 2538483"/>
              <a:gd name="connsiteY0" fmla="*/ 0 h 8469592"/>
              <a:gd name="connsiteX1" fmla="*/ 25948 w 2538483"/>
              <a:gd name="connsiteY1" fmla="*/ 13290 h 8469592"/>
              <a:gd name="connsiteX2" fmla="*/ 2538483 w 2538483"/>
              <a:gd name="connsiteY2" fmla="*/ 4234796 h 8469592"/>
              <a:gd name="connsiteX3" fmla="*/ 25948 w 2538483"/>
              <a:gd name="connsiteY3" fmla="*/ 8456303 h 8469592"/>
              <a:gd name="connsiteX4" fmla="*/ 0 w 2538483"/>
              <a:gd name="connsiteY4" fmla="*/ 8469592 h 8469592"/>
              <a:gd name="connsiteX5" fmla="*/ 0 w 2538483"/>
              <a:gd name="connsiteY5" fmla="*/ 7694920 h 8469592"/>
              <a:gd name="connsiteX6" fmla="*/ 49266 w 2538483"/>
              <a:gd name="connsiteY6" fmla="*/ 7663337 h 8469592"/>
              <a:gd name="connsiteX7" fmla="*/ 1872206 w 2538483"/>
              <a:gd name="connsiteY7" fmla="*/ 4234796 h 8469592"/>
              <a:gd name="connsiteX8" fmla="*/ 49266 w 2538483"/>
              <a:gd name="connsiteY8" fmla="*/ 806255 h 8469592"/>
              <a:gd name="connsiteX9" fmla="*/ 0 w 2538483"/>
              <a:gd name="connsiteY9" fmla="*/ 774672 h 846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8483" h="8469592">
                <a:moveTo>
                  <a:pt x="0" y="0"/>
                </a:moveTo>
                <a:lnTo>
                  <a:pt x="25948" y="13290"/>
                </a:lnTo>
                <a:cubicBezTo>
                  <a:pt x="1522527" y="826280"/>
                  <a:pt x="2538483" y="2411893"/>
                  <a:pt x="2538483" y="4234796"/>
                </a:cubicBezTo>
                <a:cubicBezTo>
                  <a:pt x="2538483" y="6057699"/>
                  <a:pt x="1522527" y="7643312"/>
                  <a:pt x="25948" y="8456303"/>
                </a:cubicBezTo>
                <a:lnTo>
                  <a:pt x="0" y="8469592"/>
                </a:lnTo>
                <a:lnTo>
                  <a:pt x="0" y="7694920"/>
                </a:lnTo>
                <a:lnTo>
                  <a:pt x="49266" y="7663337"/>
                </a:lnTo>
                <a:cubicBezTo>
                  <a:pt x="1149097" y="6920305"/>
                  <a:pt x="1872206" y="5661996"/>
                  <a:pt x="1872206" y="4234796"/>
                </a:cubicBezTo>
                <a:cubicBezTo>
                  <a:pt x="1872206" y="2807596"/>
                  <a:pt x="1149097" y="1549287"/>
                  <a:pt x="49266" y="806255"/>
                </a:cubicBezTo>
                <a:lnTo>
                  <a:pt x="0" y="774672"/>
                </a:lnTo>
                <a:close/>
              </a:path>
            </a:pathLst>
          </a:custGeom>
          <a:solidFill>
            <a:srgbClr val="A8CAC3">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0" name="任意多边形: 形状 9">
            <a:extLst>
              <a:ext uri="{FF2B5EF4-FFF2-40B4-BE49-F238E27FC236}">
                <a16:creationId xmlns:a16="http://schemas.microsoft.com/office/drawing/2014/main" id="{EC0F9319-2A5B-4FAD-AA4B-6712EAA03CBC}"/>
              </a:ext>
            </a:extLst>
          </p:cNvPr>
          <p:cNvSpPr/>
          <p:nvPr/>
        </p:nvSpPr>
        <p:spPr>
          <a:xfrm>
            <a:off x="6486524" y="-687666"/>
            <a:ext cx="1608448" cy="8469592"/>
          </a:xfrm>
          <a:custGeom>
            <a:avLst/>
            <a:gdLst>
              <a:gd name="connsiteX0" fmla="*/ 0 w 2538483"/>
              <a:gd name="connsiteY0" fmla="*/ 0 h 8469592"/>
              <a:gd name="connsiteX1" fmla="*/ 25948 w 2538483"/>
              <a:gd name="connsiteY1" fmla="*/ 13290 h 8469592"/>
              <a:gd name="connsiteX2" fmla="*/ 2538483 w 2538483"/>
              <a:gd name="connsiteY2" fmla="*/ 4234796 h 8469592"/>
              <a:gd name="connsiteX3" fmla="*/ 25948 w 2538483"/>
              <a:gd name="connsiteY3" fmla="*/ 8456303 h 8469592"/>
              <a:gd name="connsiteX4" fmla="*/ 0 w 2538483"/>
              <a:gd name="connsiteY4" fmla="*/ 8469592 h 8469592"/>
              <a:gd name="connsiteX5" fmla="*/ 0 w 2538483"/>
              <a:gd name="connsiteY5" fmla="*/ 7694920 h 8469592"/>
              <a:gd name="connsiteX6" fmla="*/ 49266 w 2538483"/>
              <a:gd name="connsiteY6" fmla="*/ 7663337 h 8469592"/>
              <a:gd name="connsiteX7" fmla="*/ 1872206 w 2538483"/>
              <a:gd name="connsiteY7" fmla="*/ 4234796 h 8469592"/>
              <a:gd name="connsiteX8" fmla="*/ 49266 w 2538483"/>
              <a:gd name="connsiteY8" fmla="*/ 806255 h 8469592"/>
              <a:gd name="connsiteX9" fmla="*/ 0 w 2538483"/>
              <a:gd name="connsiteY9" fmla="*/ 774672 h 846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8483" h="8469592">
                <a:moveTo>
                  <a:pt x="0" y="0"/>
                </a:moveTo>
                <a:lnTo>
                  <a:pt x="25948" y="13290"/>
                </a:lnTo>
                <a:cubicBezTo>
                  <a:pt x="1522527" y="826280"/>
                  <a:pt x="2538483" y="2411893"/>
                  <a:pt x="2538483" y="4234796"/>
                </a:cubicBezTo>
                <a:cubicBezTo>
                  <a:pt x="2538483" y="6057699"/>
                  <a:pt x="1522527" y="7643312"/>
                  <a:pt x="25948" y="8456303"/>
                </a:cubicBezTo>
                <a:lnTo>
                  <a:pt x="0" y="8469592"/>
                </a:lnTo>
                <a:lnTo>
                  <a:pt x="0" y="7694920"/>
                </a:lnTo>
                <a:lnTo>
                  <a:pt x="49266" y="7663337"/>
                </a:lnTo>
                <a:cubicBezTo>
                  <a:pt x="1149097" y="6920305"/>
                  <a:pt x="1872206" y="5661996"/>
                  <a:pt x="1872206" y="4234796"/>
                </a:cubicBezTo>
                <a:cubicBezTo>
                  <a:pt x="1872206" y="2807596"/>
                  <a:pt x="1149097" y="1549287"/>
                  <a:pt x="49266" y="806255"/>
                </a:cubicBezTo>
                <a:lnTo>
                  <a:pt x="0" y="774672"/>
                </a:lnTo>
                <a:close/>
              </a:path>
            </a:pathLst>
          </a:custGeom>
          <a:solidFill>
            <a:srgbClr val="A8CAC3">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A1855182-B36C-414D-84B6-FF922F4B33F1}"/>
              </a:ext>
            </a:extLst>
          </p:cNvPr>
          <p:cNvSpPr txBox="1"/>
          <p:nvPr/>
        </p:nvSpPr>
        <p:spPr>
          <a:xfrm>
            <a:off x="7991474" y="762455"/>
            <a:ext cx="3651382" cy="461665"/>
          </a:xfrm>
          <a:prstGeom prst="rect">
            <a:avLst/>
          </a:prstGeom>
          <a:noFill/>
        </p:spPr>
        <p:txBody>
          <a:bodyPr wrap="square" rtlCol="0">
            <a:spAutoFit/>
          </a:bodyPr>
          <a:lstStyle/>
          <a:p>
            <a:r>
              <a:rPr lang="zh-CN" altLang="en-US" sz="2400">
                <a:latin typeface="字魂58号-创中黑" panose="00000500000000000000" pitchFamily="2" charset="-122"/>
                <a:ea typeface="字魂58号-创中黑" panose="00000500000000000000" pitchFamily="2" charset="-122"/>
              </a:rPr>
              <a:t>判断素数</a:t>
            </a:r>
            <a:endParaRPr lang="zh-CN" altLang="en-US" sz="2400" dirty="0">
              <a:latin typeface="字魂58号-创中黑" panose="00000500000000000000" pitchFamily="2" charset="-122"/>
              <a:ea typeface="字魂58号-创中黑" panose="00000500000000000000" pitchFamily="2" charset="-122"/>
            </a:endParaRPr>
          </a:p>
        </p:txBody>
      </p:sp>
      <p:sp>
        <p:nvSpPr>
          <p:cNvPr id="14" name="文本框 13">
            <a:extLst>
              <a:ext uri="{FF2B5EF4-FFF2-40B4-BE49-F238E27FC236}">
                <a16:creationId xmlns:a16="http://schemas.microsoft.com/office/drawing/2014/main" id="{943C9595-292A-488B-B9AF-F3CA670C0543}"/>
              </a:ext>
            </a:extLst>
          </p:cNvPr>
          <p:cNvSpPr txBox="1"/>
          <p:nvPr/>
        </p:nvSpPr>
        <p:spPr>
          <a:xfrm>
            <a:off x="8382113" y="2879776"/>
            <a:ext cx="3651382" cy="584775"/>
          </a:xfrm>
          <a:prstGeom prst="rect">
            <a:avLst/>
          </a:prstGeom>
          <a:noFill/>
        </p:spPr>
        <p:txBody>
          <a:bodyPr wrap="square" rtlCol="0">
            <a:spAutoFit/>
          </a:bodyPr>
          <a:lstStyle/>
          <a:p>
            <a:r>
              <a:rPr lang="zh-CN" altLang="en-US" sz="3200">
                <a:latin typeface="字魂58号-创中黑" panose="00000500000000000000" pitchFamily="2" charset="-122"/>
                <a:ea typeface="字魂58号-创中黑" panose="00000500000000000000" pitchFamily="2" charset="-122"/>
              </a:rPr>
              <a:t>递归</a:t>
            </a:r>
            <a:endParaRPr lang="zh-CN" altLang="en-US" sz="3200" dirty="0">
              <a:latin typeface="字魂58号-创中黑" panose="00000500000000000000" pitchFamily="2" charset="-122"/>
              <a:ea typeface="字魂58号-创中黑" panose="00000500000000000000" pitchFamily="2" charset="-122"/>
            </a:endParaRPr>
          </a:p>
        </p:txBody>
      </p:sp>
      <p:sp>
        <p:nvSpPr>
          <p:cNvPr id="16" name="文本框 15">
            <a:extLst>
              <a:ext uri="{FF2B5EF4-FFF2-40B4-BE49-F238E27FC236}">
                <a16:creationId xmlns:a16="http://schemas.microsoft.com/office/drawing/2014/main" id="{168D95D9-A5F3-4A02-9F65-EE0F8E148037}"/>
              </a:ext>
            </a:extLst>
          </p:cNvPr>
          <p:cNvSpPr txBox="1"/>
          <p:nvPr/>
        </p:nvSpPr>
        <p:spPr>
          <a:xfrm>
            <a:off x="7943849" y="5110847"/>
            <a:ext cx="3651382" cy="461665"/>
          </a:xfrm>
          <a:prstGeom prst="rect">
            <a:avLst/>
          </a:prstGeom>
          <a:noFill/>
        </p:spPr>
        <p:txBody>
          <a:bodyPr wrap="square" rtlCol="0">
            <a:spAutoFit/>
          </a:bodyPr>
          <a:lstStyle/>
          <a:p>
            <a:r>
              <a:rPr lang="zh-CN" altLang="en-US" sz="2400">
                <a:latin typeface="字魂58号-创中黑" panose="00000500000000000000" pitchFamily="2" charset="-122"/>
                <a:ea typeface="字魂58号-创中黑" panose="00000500000000000000" pitchFamily="2" charset="-122"/>
              </a:rPr>
              <a:t>斐波那契数列</a:t>
            </a:r>
            <a:endParaRPr lang="zh-CN" altLang="en-US" sz="2400" dirty="0">
              <a:latin typeface="字魂58号-创中黑" panose="00000500000000000000" pitchFamily="2" charset="-122"/>
              <a:ea typeface="字魂58号-创中黑" panose="00000500000000000000" pitchFamily="2" charset="-122"/>
            </a:endParaRPr>
          </a:p>
        </p:txBody>
      </p:sp>
      <p:sp>
        <p:nvSpPr>
          <p:cNvPr id="17" name="文本框 16">
            <a:extLst>
              <a:ext uri="{FF2B5EF4-FFF2-40B4-BE49-F238E27FC236}">
                <a16:creationId xmlns:a16="http://schemas.microsoft.com/office/drawing/2014/main" id="{5C86475F-B39D-4F85-8C28-F4FB2A1E497B}"/>
              </a:ext>
            </a:extLst>
          </p:cNvPr>
          <p:cNvSpPr txBox="1"/>
          <p:nvPr/>
        </p:nvSpPr>
        <p:spPr>
          <a:xfrm>
            <a:off x="2447986" y="3007318"/>
            <a:ext cx="1184940" cy="646331"/>
          </a:xfrm>
          <a:prstGeom prst="rect">
            <a:avLst/>
          </a:prstGeom>
          <a:noFill/>
        </p:spPr>
        <p:txBody>
          <a:bodyPr wrap="none" rtlCol="0">
            <a:spAutoFit/>
          </a:bodyPr>
          <a:lstStyle/>
          <a:p>
            <a:r>
              <a:rPr lang="zh-CN" altLang="en-US" sz="3600" spc="300">
                <a:latin typeface="字魂58号-创中黑" panose="00000500000000000000" pitchFamily="2" charset="-122"/>
                <a:ea typeface="字魂58号-创中黑" panose="00000500000000000000" pitchFamily="2" charset="-122"/>
              </a:rPr>
              <a:t>函数</a:t>
            </a:r>
            <a:endParaRPr lang="zh-CN" altLang="en-US" sz="3600" spc="300" dirty="0">
              <a:latin typeface="字魂58号-创中黑" panose="00000500000000000000" pitchFamily="2" charset="-122"/>
              <a:ea typeface="字魂58号-创中黑" panose="00000500000000000000" pitchFamily="2" charset="-122"/>
            </a:endParaRPr>
          </a:p>
        </p:txBody>
      </p:sp>
      <p:sp>
        <p:nvSpPr>
          <p:cNvPr id="19" name="椭圆 18">
            <a:extLst>
              <a:ext uri="{FF2B5EF4-FFF2-40B4-BE49-F238E27FC236}">
                <a16:creationId xmlns:a16="http://schemas.microsoft.com/office/drawing/2014/main" id="{BFC53F25-233D-4E39-AD5D-A447E941A99E}"/>
              </a:ext>
            </a:extLst>
          </p:cNvPr>
          <p:cNvSpPr/>
          <p:nvPr/>
        </p:nvSpPr>
        <p:spPr>
          <a:xfrm>
            <a:off x="7147075" y="670259"/>
            <a:ext cx="641048" cy="64104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77D7959-917D-4B25-91EE-42A66B287AB8}"/>
              </a:ext>
            </a:extLst>
          </p:cNvPr>
          <p:cNvSpPr/>
          <p:nvPr/>
        </p:nvSpPr>
        <p:spPr>
          <a:xfrm>
            <a:off x="7670950" y="2829882"/>
            <a:ext cx="641048" cy="64104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id="{83FD84AC-CCBA-4EFE-BB14-001F888FC4F4}"/>
              </a:ext>
            </a:extLst>
          </p:cNvPr>
          <p:cNvSpPr/>
          <p:nvPr/>
        </p:nvSpPr>
        <p:spPr>
          <a:xfrm>
            <a:off x="7260964" y="5057171"/>
            <a:ext cx="641048" cy="64104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F7E3E8B-FA05-4253-AFCA-03E53F5BC822}"/>
              </a:ext>
            </a:extLst>
          </p:cNvPr>
          <p:cNvSpPr txBox="1"/>
          <p:nvPr/>
        </p:nvSpPr>
        <p:spPr>
          <a:xfrm>
            <a:off x="7187714" y="679482"/>
            <a:ext cx="559769" cy="584775"/>
          </a:xfrm>
          <a:prstGeom prst="rect">
            <a:avLst/>
          </a:prstGeom>
          <a:noFill/>
        </p:spPr>
        <p:txBody>
          <a:bodyPr wrap="none" rtlCol="0">
            <a:spAutoFit/>
          </a:bodyPr>
          <a:lstStyle/>
          <a:p>
            <a:r>
              <a:rPr lang="en-US" altLang="zh-CN" sz="3200" dirty="0">
                <a:latin typeface="字魂58号-创中黑" panose="00000500000000000000" pitchFamily="2" charset="-122"/>
                <a:ea typeface="字魂58号-创中黑" panose="00000500000000000000" pitchFamily="2" charset="-122"/>
              </a:rPr>
              <a:t>01</a:t>
            </a:r>
            <a:endParaRPr lang="zh-CN" altLang="en-US" sz="3200" dirty="0">
              <a:latin typeface="字魂58号-创中黑" panose="00000500000000000000" pitchFamily="2" charset="-122"/>
              <a:ea typeface="字魂58号-创中黑" panose="00000500000000000000" pitchFamily="2" charset="-122"/>
            </a:endParaRPr>
          </a:p>
        </p:txBody>
      </p:sp>
      <p:sp>
        <p:nvSpPr>
          <p:cNvPr id="22" name="文本框 21">
            <a:extLst>
              <a:ext uri="{FF2B5EF4-FFF2-40B4-BE49-F238E27FC236}">
                <a16:creationId xmlns:a16="http://schemas.microsoft.com/office/drawing/2014/main" id="{7C0DD64D-0918-482E-BE18-38D4003B86DE}"/>
              </a:ext>
            </a:extLst>
          </p:cNvPr>
          <p:cNvSpPr txBox="1"/>
          <p:nvPr/>
        </p:nvSpPr>
        <p:spPr>
          <a:xfrm>
            <a:off x="7686674" y="2844225"/>
            <a:ext cx="628698" cy="584775"/>
          </a:xfrm>
          <a:prstGeom prst="rect">
            <a:avLst/>
          </a:prstGeom>
          <a:noFill/>
        </p:spPr>
        <p:txBody>
          <a:bodyPr wrap="none" rtlCol="0">
            <a:spAutoFit/>
          </a:bodyPr>
          <a:lstStyle/>
          <a:p>
            <a:r>
              <a:rPr lang="en-US" altLang="zh-CN" sz="3200" dirty="0">
                <a:latin typeface="字魂58号-创中黑" panose="00000500000000000000" pitchFamily="2" charset="-122"/>
                <a:ea typeface="字魂58号-创中黑" panose="00000500000000000000" pitchFamily="2" charset="-122"/>
              </a:rPr>
              <a:t>02</a:t>
            </a:r>
            <a:endParaRPr lang="zh-CN" altLang="en-US" sz="3200" dirty="0">
              <a:latin typeface="字魂58号-创中黑" panose="00000500000000000000" pitchFamily="2" charset="-122"/>
              <a:ea typeface="字魂58号-创中黑" panose="00000500000000000000" pitchFamily="2" charset="-122"/>
            </a:endParaRPr>
          </a:p>
        </p:txBody>
      </p:sp>
      <p:sp>
        <p:nvSpPr>
          <p:cNvPr id="23" name="文本框 22">
            <a:extLst>
              <a:ext uri="{FF2B5EF4-FFF2-40B4-BE49-F238E27FC236}">
                <a16:creationId xmlns:a16="http://schemas.microsoft.com/office/drawing/2014/main" id="{DFD22E2B-16A5-4A74-BA6A-B020FE920132}"/>
              </a:ext>
            </a:extLst>
          </p:cNvPr>
          <p:cNvSpPr txBox="1"/>
          <p:nvPr/>
        </p:nvSpPr>
        <p:spPr>
          <a:xfrm>
            <a:off x="7263914" y="5049707"/>
            <a:ext cx="625492" cy="584775"/>
          </a:xfrm>
          <a:prstGeom prst="rect">
            <a:avLst/>
          </a:prstGeom>
          <a:noFill/>
        </p:spPr>
        <p:txBody>
          <a:bodyPr wrap="none" rtlCol="0">
            <a:spAutoFit/>
          </a:bodyPr>
          <a:lstStyle/>
          <a:p>
            <a:r>
              <a:rPr lang="en-US" altLang="zh-CN" sz="3200" dirty="0">
                <a:latin typeface="字魂58号-创中黑" panose="00000500000000000000" pitchFamily="2" charset="-122"/>
                <a:ea typeface="字魂58号-创中黑" panose="00000500000000000000" pitchFamily="2" charset="-122"/>
              </a:rPr>
              <a:t>03</a:t>
            </a:r>
            <a:endParaRPr lang="zh-CN" altLang="en-US" sz="3200" dirty="0">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2096316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A8CAC3"/>
            </a:gs>
            <a:gs pos="17000">
              <a:srgbClr val="A8CAC3"/>
            </a:gs>
            <a:gs pos="86000">
              <a:srgbClr val="E6B69A"/>
            </a:gs>
            <a:gs pos="68000">
              <a:srgbClr val="ECBAA2"/>
            </a:gs>
          </a:gsLst>
          <a:lin ang="16200000" scaled="1"/>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483068-0F44-4E79-9616-6B11E049038B}"/>
              </a:ext>
            </a:extLst>
          </p:cNvPr>
          <p:cNvSpPr/>
          <p:nvPr/>
        </p:nvSpPr>
        <p:spPr>
          <a:xfrm>
            <a:off x="6183086" y="0"/>
            <a:ext cx="4943061" cy="6858000"/>
          </a:xfrm>
          <a:prstGeom prst="rect">
            <a:avLst/>
          </a:prstGeom>
          <a:blipFill>
            <a:blip r:embed="rId2"/>
            <a:stretch>
              <a:fillRect l="-100000" t="-41000" r="-3000" b="-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BBE1FBF-BBA4-4AE7-B7D2-F873B8D26B91}"/>
              </a:ext>
            </a:extLst>
          </p:cNvPr>
          <p:cNvSpPr/>
          <p:nvPr/>
        </p:nvSpPr>
        <p:spPr>
          <a:xfrm>
            <a:off x="5171247" y="1892900"/>
            <a:ext cx="2114550" cy="2809875"/>
          </a:xfrm>
          <a:prstGeom prst="rect">
            <a:avLst/>
          </a:prstGeom>
          <a:solidFill>
            <a:srgbClr val="ECA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77B2EFC-1D03-4FEA-8606-2279313100C5}"/>
              </a:ext>
            </a:extLst>
          </p:cNvPr>
          <p:cNvSpPr/>
          <p:nvPr/>
        </p:nvSpPr>
        <p:spPr>
          <a:xfrm>
            <a:off x="5817538" y="2870294"/>
            <a:ext cx="914400" cy="9144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4" descr="保险箱">
            <a:extLst>
              <a:ext uri="{FF2B5EF4-FFF2-40B4-BE49-F238E27FC236}">
                <a16:creationId xmlns:a16="http://schemas.microsoft.com/office/drawing/2014/main" id="{392EA246-9F0F-412C-A234-D17B8CDD7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0476" y="3087006"/>
            <a:ext cx="480975" cy="480975"/>
          </a:xfrm>
          <a:prstGeom prst="rect">
            <a:avLst/>
          </a:prstGeom>
        </p:spPr>
      </p:pic>
      <p:sp>
        <p:nvSpPr>
          <p:cNvPr id="6" name="文本框 5">
            <a:extLst>
              <a:ext uri="{FF2B5EF4-FFF2-40B4-BE49-F238E27FC236}">
                <a16:creationId xmlns:a16="http://schemas.microsoft.com/office/drawing/2014/main" id="{7EB93343-B9A6-46D3-8C12-5105D78106C0}"/>
              </a:ext>
            </a:extLst>
          </p:cNvPr>
          <p:cNvSpPr txBox="1"/>
          <p:nvPr/>
        </p:nvSpPr>
        <p:spPr>
          <a:xfrm>
            <a:off x="332256" y="379873"/>
            <a:ext cx="6763390" cy="830997"/>
          </a:xfrm>
          <a:prstGeom prst="rect">
            <a:avLst/>
          </a:prstGeom>
          <a:noFill/>
        </p:spPr>
        <p:txBody>
          <a:bodyPr wrap="none" rtlCol="0">
            <a:spAutoFit/>
          </a:bodyPr>
          <a:lstStyle/>
          <a:p>
            <a:r>
              <a:rPr lang="en-US" altLang="zh-CN" sz="2400" spc="300">
                <a:latin typeface="字魂58号-创中黑" panose="00000500000000000000" pitchFamily="2" charset="-122"/>
                <a:ea typeface="字魂58号-创中黑" panose="00000500000000000000" pitchFamily="2" charset="-122"/>
              </a:rPr>
              <a:t>Q1:</a:t>
            </a:r>
            <a:r>
              <a:rPr lang="zh-CN" altLang="en-US" sz="2400" spc="300">
                <a:latin typeface="字魂58号-创中黑" panose="00000500000000000000" pitchFamily="2" charset="-122"/>
                <a:ea typeface="字魂58号-创中黑" panose="00000500000000000000" pitchFamily="2" charset="-122"/>
              </a:rPr>
              <a:t>编写程序，要求用户输入两个整数，</a:t>
            </a:r>
            <a:endParaRPr lang="en-US" altLang="zh-CN" sz="2400" spc="300">
              <a:latin typeface="字魂58号-创中黑" panose="00000500000000000000" pitchFamily="2" charset="-122"/>
              <a:ea typeface="字魂58号-创中黑" panose="00000500000000000000" pitchFamily="2" charset="-122"/>
            </a:endParaRPr>
          </a:p>
          <a:p>
            <a:r>
              <a:rPr lang="zh-CN" altLang="en-US" sz="2400" spc="300">
                <a:latin typeface="字魂58号-创中黑" panose="00000500000000000000" pitchFamily="2" charset="-122"/>
                <a:ea typeface="字魂58号-创中黑" panose="00000500000000000000" pitchFamily="2" charset="-122"/>
              </a:rPr>
              <a:t>然后计算并显示这两个整数的最大公约数：</a:t>
            </a:r>
            <a:endParaRPr lang="zh-CN" altLang="en-US" sz="2400" spc="300" dirty="0">
              <a:latin typeface="字魂58号-创中黑" panose="00000500000000000000" pitchFamily="2" charset="-122"/>
              <a:ea typeface="字魂58号-创中黑" panose="00000500000000000000" pitchFamily="2" charset="-122"/>
            </a:endParaRPr>
          </a:p>
        </p:txBody>
      </p:sp>
      <p:sp>
        <p:nvSpPr>
          <p:cNvPr id="9" name="文本框 8">
            <a:extLst>
              <a:ext uri="{FF2B5EF4-FFF2-40B4-BE49-F238E27FC236}">
                <a16:creationId xmlns:a16="http://schemas.microsoft.com/office/drawing/2014/main" id="{3F3D61E0-5FC8-42F6-854F-8BAF978409F1}"/>
              </a:ext>
            </a:extLst>
          </p:cNvPr>
          <p:cNvSpPr txBox="1"/>
          <p:nvPr/>
        </p:nvSpPr>
        <p:spPr>
          <a:xfrm>
            <a:off x="771574" y="1982678"/>
            <a:ext cx="3238387" cy="646331"/>
          </a:xfrm>
          <a:prstGeom prst="rect">
            <a:avLst/>
          </a:prstGeom>
          <a:noFill/>
        </p:spPr>
        <p:txBody>
          <a:bodyPr wrap="none" rtlCol="0">
            <a:spAutoFit/>
          </a:bodyPr>
          <a:lstStyle/>
          <a:p>
            <a:r>
              <a:rPr lang="en-US" altLang="zh-CN">
                <a:latin typeface="字魂58号-创中黑" panose="00000500000000000000" pitchFamily="2" charset="-122"/>
                <a:ea typeface="字魂58号-创中黑" panose="00000500000000000000" pitchFamily="2" charset="-122"/>
              </a:rPr>
              <a:t>Enter two integers: </a:t>
            </a:r>
            <a:r>
              <a:rPr lang="en-US" altLang="zh-CN" u="sng">
                <a:latin typeface="字魂58号-创中黑" panose="00000500000000000000" pitchFamily="2" charset="-122"/>
                <a:ea typeface="字魂58号-创中黑" panose="00000500000000000000" pitchFamily="2" charset="-122"/>
              </a:rPr>
              <a:t>12 28</a:t>
            </a:r>
          </a:p>
          <a:p>
            <a:r>
              <a:rPr lang="en-US" altLang="zh-CN" u="sng">
                <a:latin typeface="字魂58号-创中黑" panose="00000500000000000000" pitchFamily="2" charset="-122"/>
                <a:ea typeface="字魂58号-创中黑" panose="00000500000000000000" pitchFamily="2" charset="-122"/>
              </a:rPr>
              <a:t>Greatest common divisor: 4</a:t>
            </a:r>
            <a:endParaRPr lang="zh-CN" altLang="en-US" u="sng" dirty="0">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6818068A-25E7-4A5B-A303-8E1E51A69FAA}"/>
              </a:ext>
            </a:extLst>
          </p:cNvPr>
          <p:cNvSpPr txBox="1"/>
          <p:nvPr/>
        </p:nvSpPr>
        <p:spPr>
          <a:xfrm>
            <a:off x="7524878" y="2796301"/>
            <a:ext cx="2685351" cy="646331"/>
          </a:xfrm>
          <a:prstGeom prst="rect">
            <a:avLst/>
          </a:prstGeom>
          <a:noFill/>
        </p:spPr>
        <p:txBody>
          <a:bodyPr wrap="none" rtlCol="0">
            <a:spAutoFit/>
          </a:bodyPr>
          <a:lstStyle/>
          <a:p>
            <a:r>
              <a:rPr lang="zh-CN" altLang="en-US" sz="3600" spc="300">
                <a:latin typeface="字魂58号-创中黑" panose="00000500000000000000" pitchFamily="2" charset="-122"/>
                <a:ea typeface="字魂58号-创中黑" panose="00000500000000000000" pitchFamily="2" charset="-122"/>
              </a:rPr>
              <a:t>最大公约数</a:t>
            </a:r>
            <a:endParaRPr lang="zh-CN" altLang="en-US" sz="3600" spc="300" dirty="0">
              <a:latin typeface="字魂58号-创中黑" panose="00000500000000000000" pitchFamily="2" charset="-122"/>
              <a:ea typeface="字魂58号-创中黑" panose="00000500000000000000" pitchFamily="2" charset="-122"/>
            </a:endParaRPr>
          </a:p>
        </p:txBody>
      </p:sp>
      <p:sp>
        <p:nvSpPr>
          <p:cNvPr id="13" name="文本框 12">
            <a:extLst>
              <a:ext uri="{FF2B5EF4-FFF2-40B4-BE49-F238E27FC236}">
                <a16:creationId xmlns:a16="http://schemas.microsoft.com/office/drawing/2014/main" id="{088BAC7A-8EBE-4CF3-836E-5C69EDACC05E}"/>
              </a:ext>
            </a:extLst>
          </p:cNvPr>
          <p:cNvSpPr txBox="1"/>
          <p:nvPr/>
        </p:nvSpPr>
        <p:spPr>
          <a:xfrm>
            <a:off x="689666" y="3521106"/>
            <a:ext cx="4108344" cy="707886"/>
          </a:xfrm>
          <a:prstGeom prst="rect">
            <a:avLst/>
          </a:prstGeom>
          <a:noFill/>
        </p:spPr>
        <p:txBody>
          <a:bodyPr wrap="square" rtlCol="0">
            <a:spAutoFit/>
          </a:bodyPr>
          <a:lstStyle/>
          <a:p>
            <a:r>
              <a:rPr lang="zh-CN" altLang="en-US" sz="2000">
                <a:latin typeface="字魂58号-创中黑" panose="00000500000000000000" pitchFamily="2" charset="-122"/>
                <a:ea typeface="字魂58号-创中黑" panose="00000500000000000000" pitchFamily="2" charset="-122"/>
              </a:rPr>
              <a:t>提示：求最大公约数可以使用</a:t>
            </a:r>
            <a:r>
              <a:rPr lang="en-US" altLang="zh-CN" sz="2000">
                <a:latin typeface="字魂58号-创中黑" panose="00000500000000000000" pitchFamily="2" charset="-122"/>
                <a:ea typeface="字魂58号-创中黑" panose="00000500000000000000" pitchFamily="2" charset="-122"/>
              </a:rPr>
              <a:t>Euclid</a:t>
            </a:r>
            <a:r>
              <a:rPr lang="zh-CN" altLang="en-US" sz="2000">
                <a:latin typeface="字魂58号-创中黑" panose="00000500000000000000" pitchFamily="2" charset="-122"/>
                <a:ea typeface="字魂58号-创中黑" panose="00000500000000000000" pitchFamily="2" charset="-122"/>
              </a:rPr>
              <a:t>算法</a:t>
            </a:r>
            <a:endParaRPr lang="zh-CN" altLang="en-US" sz="2000" dirty="0">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152218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ECBAA2"/>
            </a:gs>
            <a:gs pos="67000">
              <a:srgbClr val="E6B69A"/>
            </a:gs>
            <a:gs pos="100000">
              <a:srgbClr val="A8CAC3"/>
            </a:gs>
          </a:gsLst>
          <a:lin ang="5400000" scaled="1"/>
        </a:gra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5B31B36-6110-433C-A85E-CB618A7B206E}"/>
              </a:ext>
            </a:extLst>
          </p:cNvPr>
          <p:cNvSpPr/>
          <p:nvPr/>
        </p:nvSpPr>
        <p:spPr>
          <a:xfrm>
            <a:off x="0" y="2190750"/>
            <a:ext cx="12192000" cy="2247900"/>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F3439C7-8071-4542-A870-7C5022830E89}"/>
              </a:ext>
            </a:extLst>
          </p:cNvPr>
          <p:cNvSpPr txBox="1"/>
          <p:nvPr/>
        </p:nvSpPr>
        <p:spPr>
          <a:xfrm>
            <a:off x="909191" y="344208"/>
            <a:ext cx="9370709" cy="1323439"/>
          </a:xfrm>
          <a:prstGeom prst="rect">
            <a:avLst/>
          </a:prstGeom>
          <a:noFill/>
        </p:spPr>
        <p:txBody>
          <a:bodyPr wrap="square" rtlCol="0">
            <a:spAutoFit/>
          </a:bodyPr>
          <a:lstStyle/>
          <a:p>
            <a:r>
              <a:rPr lang="en-US" altLang="zh-CN" sz="2000">
                <a:latin typeface="字魂58号-创中黑" panose="00000500000000000000" pitchFamily="2" charset="-122"/>
                <a:ea typeface="字魂58号-创中黑" panose="00000500000000000000" pitchFamily="2" charset="-122"/>
              </a:rPr>
              <a:t>Q2:</a:t>
            </a:r>
            <a:r>
              <a:rPr lang="zh-CN" altLang="en-US" sz="2000">
                <a:latin typeface="字魂58号-创中黑" panose="00000500000000000000" pitchFamily="2" charset="-122"/>
                <a:ea typeface="字魂58号-创中黑" panose="00000500000000000000" pitchFamily="2" charset="-122"/>
              </a:rPr>
              <a:t>已知的最古⽼的⼀种加密技术是凯撒加密（得名于 </a:t>
            </a:r>
            <a:r>
              <a:rPr lang="en-US" altLang="zh-CN" sz="2000">
                <a:latin typeface="字魂58号-创中黑" panose="00000500000000000000" pitchFamily="2" charset="-122"/>
                <a:ea typeface="字魂58号-创中黑" panose="00000500000000000000" pitchFamily="2" charset="-122"/>
              </a:rPr>
              <a:t>Julius caesar</a:t>
            </a:r>
            <a:r>
              <a:rPr lang="zh-CN" altLang="en-US" sz="2000">
                <a:latin typeface="字魂58号-创中黑" panose="00000500000000000000" pitchFamily="2" charset="-122"/>
                <a:ea typeface="字魂58号-创中黑" panose="00000500000000000000" pitchFamily="2" charset="-122"/>
              </a:rPr>
              <a:t>）。该⽅法把⼀条消息中的每个字⺟⽤字⺟表中固定距离之后的那个字⺟来替代。（如果越过了字⺟</a:t>
            </a:r>
            <a:r>
              <a:rPr lang="en-US" altLang="zh-CN" sz="2000">
                <a:latin typeface="字魂58号-创中黑" panose="00000500000000000000" pitchFamily="2" charset="-122"/>
                <a:ea typeface="字魂58号-创中黑" panose="00000500000000000000" pitchFamily="2" charset="-122"/>
              </a:rPr>
              <a:t>Z</a:t>
            </a:r>
            <a:r>
              <a:rPr lang="zh-CN" altLang="en-US" sz="2000">
                <a:latin typeface="字魂58号-创中黑" panose="00000500000000000000" pitchFamily="2" charset="-122"/>
                <a:ea typeface="字魂58号-创中黑" panose="00000500000000000000" pitchFamily="2" charset="-122"/>
              </a:rPr>
              <a:t>，会绕回到字⺟表的起始位置。例如，如果每个字⺟都⽤字⺟表中两个位置之后的字⺟代替，那么</a:t>
            </a:r>
            <a:r>
              <a:rPr lang="en-US" altLang="zh-CN" sz="2000">
                <a:latin typeface="字魂58号-创中黑" panose="00000500000000000000" pitchFamily="2" charset="-122"/>
                <a:ea typeface="字魂58号-创中黑" panose="00000500000000000000" pitchFamily="2" charset="-122"/>
              </a:rPr>
              <a:t>Y</a:t>
            </a:r>
            <a:r>
              <a:rPr lang="zh-CN" altLang="en-US" sz="2000">
                <a:latin typeface="字魂58号-创中黑" panose="00000500000000000000" pitchFamily="2" charset="-122"/>
                <a:ea typeface="字魂58号-创中黑" panose="00000500000000000000" pitchFamily="2" charset="-122"/>
              </a:rPr>
              <a:t>就被替换为</a:t>
            </a:r>
            <a:r>
              <a:rPr lang="en-US" altLang="zh-CN" sz="2000">
                <a:latin typeface="字魂58号-创中黑" panose="00000500000000000000" pitchFamily="2" charset="-122"/>
                <a:ea typeface="字魂58号-创中黑" panose="00000500000000000000" pitchFamily="2" charset="-122"/>
              </a:rPr>
              <a:t>A</a:t>
            </a:r>
            <a:r>
              <a:rPr lang="zh-CN" altLang="en-US" sz="2000">
                <a:latin typeface="字魂58号-创中黑" panose="00000500000000000000" pitchFamily="2" charset="-122"/>
                <a:ea typeface="字魂58号-创中黑" panose="00000500000000000000" pitchFamily="2" charset="-122"/>
              </a:rPr>
              <a:t>，</a:t>
            </a:r>
            <a:r>
              <a:rPr lang="en-US" altLang="zh-CN" sz="2000">
                <a:latin typeface="字魂58号-创中黑" panose="00000500000000000000" pitchFamily="2" charset="-122"/>
                <a:ea typeface="字魂58号-创中黑" panose="00000500000000000000" pitchFamily="2" charset="-122"/>
              </a:rPr>
              <a:t>Z</a:t>
            </a:r>
            <a:r>
              <a:rPr lang="zh-CN" altLang="en-US" sz="2000">
                <a:latin typeface="字魂58号-创中黑" panose="00000500000000000000" pitchFamily="2" charset="-122"/>
                <a:ea typeface="字魂58号-创中黑" panose="00000500000000000000" pitchFamily="2" charset="-122"/>
              </a:rPr>
              <a:t>就被替换为</a:t>
            </a:r>
            <a:r>
              <a:rPr lang="en-US" altLang="zh-CN" sz="2000">
                <a:latin typeface="字魂58号-创中黑" panose="00000500000000000000" pitchFamily="2" charset="-122"/>
                <a:ea typeface="字魂58号-创中黑" panose="00000500000000000000" pitchFamily="2" charset="-122"/>
              </a:rPr>
              <a:t>B</a:t>
            </a:r>
            <a:r>
              <a:rPr lang="zh-CN" altLang="en-US" sz="2000">
                <a:latin typeface="字魂58号-创中黑" panose="00000500000000000000" pitchFamily="2" charset="-122"/>
                <a:ea typeface="字魂58号-创中黑" panose="00000500000000000000" pitchFamily="2" charset="-122"/>
              </a:rPr>
              <a:t>。）</a:t>
            </a:r>
            <a:endParaRPr lang="zh-CN" altLang="en-US" sz="2000" dirty="0">
              <a:latin typeface="字魂58号-创中黑" panose="00000500000000000000" pitchFamily="2" charset="-122"/>
              <a:ea typeface="字魂58号-创中黑" panose="00000500000000000000" pitchFamily="2" charset="-122"/>
            </a:endParaRPr>
          </a:p>
        </p:txBody>
      </p:sp>
      <p:sp>
        <p:nvSpPr>
          <p:cNvPr id="24" name="文本框 23">
            <a:extLst>
              <a:ext uri="{FF2B5EF4-FFF2-40B4-BE49-F238E27FC236}">
                <a16:creationId xmlns:a16="http://schemas.microsoft.com/office/drawing/2014/main" id="{8B29EBFF-83C1-4F68-AA5F-E5B1D9911947}"/>
              </a:ext>
            </a:extLst>
          </p:cNvPr>
          <p:cNvSpPr txBox="1"/>
          <p:nvPr/>
        </p:nvSpPr>
        <p:spPr>
          <a:xfrm>
            <a:off x="4739612" y="2982694"/>
            <a:ext cx="2185214" cy="646331"/>
          </a:xfrm>
          <a:prstGeom prst="rect">
            <a:avLst/>
          </a:prstGeom>
          <a:noFill/>
        </p:spPr>
        <p:txBody>
          <a:bodyPr wrap="none" rtlCol="0">
            <a:spAutoFit/>
          </a:bodyPr>
          <a:lstStyle/>
          <a:p>
            <a:r>
              <a:rPr lang="zh-CN" altLang="en-US" sz="3600" spc="300">
                <a:latin typeface="字魂58号-创中黑" panose="00000500000000000000" pitchFamily="2" charset="-122"/>
                <a:ea typeface="字魂58号-创中黑" panose="00000500000000000000" pitchFamily="2" charset="-122"/>
              </a:rPr>
              <a:t>凯撒加密</a:t>
            </a:r>
            <a:endParaRPr lang="zh-CN" altLang="en-US" sz="3600" spc="300" dirty="0">
              <a:latin typeface="字魂58号-创中黑" panose="00000500000000000000" pitchFamily="2" charset="-122"/>
              <a:ea typeface="字魂58号-创中黑" panose="00000500000000000000" pitchFamily="2" charset="-122"/>
            </a:endParaRPr>
          </a:p>
        </p:txBody>
      </p:sp>
      <p:grpSp>
        <p:nvGrpSpPr>
          <p:cNvPr id="11" name="组合 10">
            <a:extLst>
              <a:ext uri="{FF2B5EF4-FFF2-40B4-BE49-F238E27FC236}">
                <a16:creationId xmlns:a16="http://schemas.microsoft.com/office/drawing/2014/main" id="{6AD1BC02-ADF9-463D-A8A7-21EEDF388BBE}"/>
              </a:ext>
            </a:extLst>
          </p:cNvPr>
          <p:cNvGrpSpPr/>
          <p:nvPr/>
        </p:nvGrpSpPr>
        <p:grpSpPr>
          <a:xfrm>
            <a:off x="6890875" y="1831986"/>
            <a:ext cx="809625" cy="809625"/>
            <a:chOff x="4148138" y="4038329"/>
            <a:chExt cx="809625" cy="809625"/>
          </a:xfrm>
        </p:grpSpPr>
        <p:sp>
          <p:nvSpPr>
            <p:cNvPr id="5" name="椭圆 4">
              <a:extLst>
                <a:ext uri="{FF2B5EF4-FFF2-40B4-BE49-F238E27FC236}">
                  <a16:creationId xmlns:a16="http://schemas.microsoft.com/office/drawing/2014/main" id="{C2894B9E-FAB7-457E-9AFF-2E94DB794E6C}"/>
                </a:ext>
              </a:extLst>
            </p:cNvPr>
            <p:cNvSpPr/>
            <p:nvPr/>
          </p:nvSpPr>
          <p:spPr>
            <a:xfrm>
              <a:off x="4148138" y="4038329"/>
              <a:ext cx="809625" cy="809625"/>
            </a:xfrm>
            <a:prstGeom prst="ellipse">
              <a:avLst/>
            </a:prstGeom>
            <a:solidFill>
              <a:srgbClr val="A8CA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descr="正义天平">
              <a:extLst>
                <a:ext uri="{FF2B5EF4-FFF2-40B4-BE49-F238E27FC236}">
                  <a16:creationId xmlns:a16="http://schemas.microsoft.com/office/drawing/2014/main" id="{C8A6A2F3-F237-4905-8166-61760CC97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9909" y="4198162"/>
              <a:ext cx="480975" cy="480975"/>
            </a:xfrm>
            <a:prstGeom prst="rect">
              <a:avLst/>
            </a:prstGeom>
          </p:spPr>
        </p:pic>
      </p:grpSp>
      <p:sp>
        <p:nvSpPr>
          <p:cNvPr id="4" name="椭圆 3">
            <a:extLst>
              <a:ext uri="{FF2B5EF4-FFF2-40B4-BE49-F238E27FC236}">
                <a16:creationId xmlns:a16="http://schemas.microsoft.com/office/drawing/2014/main" id="{BDCA2535-C163-49F9-8DCA-F9F79084D393}"/>
              </a:ext>
            </a:extLst>
          </p:cNvPr>
          <p:cNvSpPr/>
          <p:nvPr/>
        </p:nvSpPr>
        <p:spPr>
          <a:xfrm>
            <a:off x="1761201" y="1831986"/>
            <a:ext cx="809625" cy="809625"/>
          </a:xfrm>
          <a:prstGeom prst="ellipse">
            <a:avLst/>
          </a:prstGeom>
          <a:solidFill>
            <a:srgbClr val="A8CA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7" descr="保险箱">
            <a:extLst>
              <a:ext uri="{FF2B5EF4-FFF2-40B4-BE49-F238E27FC236}">
                <a16:creationId xmlns:a16="http://schemas.microsoft.com/office/drawing/2014/main" id="{41C7B37C-E357-41EC-B86A-C629349015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26984" y="2021343"/>
            <a:ext cx="480975" cy="480975"/>
          </a:xfrm>
          <a:prstGeom prst="rect">
            <a:avLst/>
          </a:prstGeom>
        </p:spPr>
      </p:pic>
      <p:grpSp>
        <p:nvGrpSpPr>
          <p:cNvPr id="10" name="组合 9">
            <a:extLst>
              <a:ext uri="{FF2B5EF4-FFF2-40B4-BE49-F238E27FC236}">
                <a16:creationId xmlns:a16="http://schemas.microsoft.com/office/drawing/2014/main" id="{AD1B55A2-1D31-4C6F-A613-E4DAC354EDB5}"/>
              </a:ext>
            </a:extLst>
          </p:cNvPr>
          <p:cNvGrpSpPr/>
          <p:nvPr/>
        </p:nvGrpSpPr>
        <p:grpSpPr>
          <a:xfrm>
            <a:off x="4334800" y="3976687"/>
            <a:ext cx="809625" cy="809625"/>
            <a:chOff x="5525425" y="4038329"/>
            <a:chExt cx="809625" cy="809625"/>
          </a:xfrm>
        </p:grpSpPr>
        <p:sp>
          <p:nvSpPr>
            <p:cNvPr id="6" name="椭圆 5">
              <a:extLst>
                <a:ext uri="{FF2B5EF4-FFF2-40B4-BE49-F238E27FC236}">
                  <a16:creationId xmlns:a16="http://schemas.microsoft.com/office/drawing/2014/main" id="{D25EA5EC-B833-4ADA-8DFD-EB56690DADD1}"/>
                </a:ext>
              </a:extLst>
            </p:cNvPr>
            <p:cNvSpPr/>
            <p:nvPr/>
          </p:nvSpPr>
          <p:spPr>
            <a:xfrm>
              <a:off x="5525425" y="4038329"/>
              <a:ext cx="809625" cy="809625"/>
            </a:xfrm>
            <a:prstGeom prst="ellipse">
              <a:avLst/>
            </a:prstGeom>
            <a:solidFill>
              <a:srgbClr val="E6B6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descr="手铐">
              <a:extLst>
                <a:ext uri="{FF2B5EF4-FFF2-40B4-BE49-F238E27FC236}">
                  <a16:creationId xmlns:a16="http://schemas.microsoft.com/office/drawing/2014/main" id="{04683E0A-D022-45C4-95F0-16494DB399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8785" y="4198162"/>
              <a:ext cx="480975" cy="480975"/>
            </a:xfrm>
            <a:prstGeom prst="rect">
              <a:avLst/>
            </a:prstGeom>
          </p:spPr>
        </p:pic>
      </p:grpSp>
      <p:grpSp>
        <p:nvGrpSpPr>
          <p:cNvPr id="33" name="组合 32">
            <a:extLst>
              <a:ext uri="{FF2B5EF4-FFF2-40B4-BE49-F238E27FC236}">
                <a16:creationId xmlns:a16="http://schemas.microsoft.com/office/drawing/2014/main" id="{C9E90A82-CDB6-450F-9305-26B8004AF184}"/>
              </a:ext>
            </a:extLst>
          </p:cNvPr>
          <p:cNvGrpSpPr/>
          <p:nvPr/>
        </p:nvGrpSpPr>
        <p:grpSpPr>
          <a:xfrm>
            <a:off x="9245862" y="3976687"/>
            <a:ext cx="809625" cy="809625"/>
            <a:chOff x="9245862" y="3976687"/>
            <a:chExt cx="809625" cy="809625"/>
          </a:xfrm>
        </p:grpSpPr>
        <p:sp>
          <p:nvSpPr>
            <p:cNvPr id="14" name="椭圆 13">
              <a:extLst>
                <a:ext uri="{FF2B5EF4-FFF2-40B4-BE49-F238E27FC236}">
                  <a16:creationId xmlns:a16="http://schemas.microsoft.com/office/drawing/2014/main" id="{9C6F998C-0040-4D98-9288-DD1C1542DF7A}"/>
                </a:ext>
              </a:extLst>
            </p:cNvPr>
            <p:cNvSpPr/>
            <p:nvPr/>
          </p:nvSpPr>
          <p:spPr>
            <a:xfrm>
              <a:off x="9245862" y="3976687"/>
              <a:ext cx="809625" cy="809625"/>
            </a:xfrm>
            <a:prstGeom prst="ellipse">
              <a:avLst/>
            </a:prstGeom>
            <a:solidFill>
              <a:srgbClr val="A8CA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图形 12" descr="上升趋势条形图">
              <a:extLst>
                <a:ext uri="{FF2B5EF4-FFF2-40B4-BE49-F238E27FC236}">
                  <a16:creationId xmlns:a16="http://schemas.microsoft.com/office/drawing/2014/main" id="{38519B5E-B196-47C8-ABF9-A14569DB098F}"/>
                </a:ext>
              </a:extLst>
            </p:cNvPr>
            <p:cNvGrpSpPr/>
            <p:nvPr/>
          </p:nvGrpSpPr>
          <p:grpSpPr>
            <a:xfrm>
              <a:off x="9389322" y="4136520"/>
              <a:ext cx="522704" cy="522704"/>
              <a:chOff x="5638800" y="3192968"/>
              <a:chExt cx="693232" cy="693232"/>
            </a:xfrm>
            <a:solidFill>
              <a:schemeClr val="bg1"/>
            </a:solidFill>
          </p:grpSpPr>
          <p:sp>
            <p:nvSpPr>
              <p:cNvPr id="27" name="任意多边形: 形状 26">
                <a:extLst>
                  <a:ext uri="{FF2B5EF4-FFF2-40B4-BE49-F238E27FC236}">
                    <a16:creationId xmlns:a16="http://schemas.microsoft.com/office/drawing/2014/main" id="{48199088-9119-4975-A751-868D66D23549}"/>
                  </a:ext>
                </a:extLst>
              </p:cNvPr>
              <p:cNvSpPr/>
              <p:nvPr/>
            </p:nvSpPr>
            <p:spPr>
              <a:xfrm>
                <a:off x="5739896" y="3286843"/>
                <a:ext cx="498260" cy="505481"/>
              </a:xfrm>
              <a:custGeom>
                <a:avLst/>
                <a:gdLst>
                  <a:gd name="connsiteX0" fmla="*/ 43327 w 498260"/>
                  <a:gd name="connsiteY0" fmla="*/ 0 h 505481"/>
                  <a:gd name="connsiteX1" fmla="*/ 0 w 498260"/>
                  <a:gd name="connsiteY1" fmla="*/ 0 h 505481"/>
                  <a:gd name="connsiteX2" fmla="*/ 0 w 498260"/>
                  <a:gd name="connsiteY2" fmla="*/ 505482 h 505481"/>
                  <a:gd name="connsiteX3" fmla="*/ 498261 w 498260"/>
                  <a:gd name="connsiteY3" fmla="*/ 505482 h 505481"/>
                  <a:gd name="connsiteX4" fmla="*/ 498261 w 498260"/>
                  <a:gd name="connsiteY4" fmla="*/ 462155 h 505481"/>
                  <a:gd name="connsiteX5" fmla="*/ 43327 w 498260"/>
                  <a:gd name="connsiteY5" fmla="*/ 462155 h 505481"/>
                  <a:gd name="connsiteX6" fmla="*/ 43327 w 498260"/>
                  <a:gd name="connsiteY6" fmla="*/ 0 h 50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260" h="505481">
                    <a:moveTo>
                      <a:pt x="43327" y="0"/>
                    </a:moveTo>
                    <a:lnTo>
                      <a:pt x="0" y="0"/>
                    </a:lnTo>
                    <a:lnTo>
                      <a:pt x="0" y="505482"/>
                    </a:lnTo>
                    <a:lnTo>
                      <a:pt x="498261" y="505482"/>
                    </a:lnTo>
                    <a:lnTo>
                      <a:pt x="498261" y="462155"/>
                    </a:lnTo>
                    <a:lnTo>
                      <a:pt x="43327" y="462155"/>
                    </a:lnTo>
                    <a:lnTo>
                      <a:pt x="43327" y="0"/>
                    </a:lnTo>
                    <a:close/>
                  </a:path>
                </a:pathLst>
              </a:custGeom>
              <a:grpFill/>
              <a:ln w="7144"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A78C9FE5-A5B1-4918-83E2-1295C23CDB51}"/>
                  </a:ext>
                </a:extLst>
              </p:cNvPr>
              <p:cNvSpPr/>
              <p:nvPr/>
            </p:nvSpPr>
            <p:spPr>
              <a:xfrm rot="-10800000">
                <a:off x="6129839" y="3286843"/>
                <a:ext cx="108317" cy="418827"/>
              </a:xfrm>
              <a:custGeom>
                <a:avLst/>
                <a:gdLst>
                  <a:gd name="connsiteX0" fmla="*/ 0 w 108317"/>
                  <a:gd name="connsiteY0" fmla="*/ 0 h 418827"/>
                  <a:gd name="connsiteX1" fmla="*/ 108318 w 108317"/>
                  <a:gd name="connsiteY1" fmla="*/ 0 h 418827"/>
                  <a:gd name="connsiteX2" fmla="*/ 108318 w 108317"/>
                  <a:gd name="connsiteY2" fmla="*/ 418828 h 418827"/>
                  <a:gd name="connsiteX3" fmla="*/ 0 w 108317"/>
                  <a:gd name="connsiteY3" fmla="*/ 418828 h 418827"/>
                </a:gdLst>
                <a:ahLst/>
                <a:cxnLst>
                  <a:cxn ang="0">
                    <a:pos x="connsiteX0" y="connsiteY0"/>
                  </a:cxn>
                  <a:cxn ang="0">
                    <a:pos x="connsiteX1" y="connsiteY1"/>
                  </a:cxn>
                  <a:cxn ang="0">
                    <a:pos x="connsiteX2" y="connsiteY2"/>
                  </a:cxn>
                  <a:cxn ang="0">
                    <a:pos x="connsiteX3" y="connsiteY3"/>
                  </a:cxn>
                </a:cxnLst>
                <a:rect l="l" t="t" r="r" b="b"/>
                <a:pathLst>
                  <a:path w="108317" h="418827">
                    <a:moveTo>
                      <a:pt x="0" y="0"/>
                    </a:moveTo>
                    <a:lnTo>
                      <a:pt x="108318" y="0"/>
                    </a:lnTo>
                    <a:lnTo>
                      <a:pt x="108318" y="418828"/>
                    </a:lnTo>
                    <a:lnTo>
                      <a:pt x="0" y="418828"/>
                    </a:lnTo>
                    <a:close/>
                  </a:path>
                </a:pathLst>
              </a:custGeom>
              <a:grpFill/>
              <a:ln w="7144"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A7AEA6C9-638B-4751-A598-432016C0BFFE}"/>
                  </a:ext>
                </a:extLst>
              </p:cNvPr>
              <p:cNvSpPr/>
              <p:nvPr/>
            </p:nvSpPr>
            <p:spPr>
              <a:xfrm rot="-10800000">
                <a:off x="5978194" y="3431266"/>
                <a:ext cx="108317" cy="274404"/>
              </a:xfrm>
              <a:custGeom>
                <a:avLst/>
                <a:gdLst>
                  <a:gd name="connsiteX0" fmla="*/ 0 w 108317"/>
                  <a:gd name="connsiteY0" fmla="*/ 0 h 274404"/>
                  <a:gd name="connsiteX1" fmla="*/ 108318 w 108317"/>
                  <a:gd name="connsiteY1" fmla="*/ 0 h 274404"/>
                  <a:gd name="connsiteX2" fmla="*/ 108318 w 108317"/>
                  <a:gd name="connsiteY2" fmla="*/ 274404 h 274404"/>
                  <a:gd name="connsiteX3" fmla="*/ 0 w 108317"/>
                  <a:gd name="connsiteY3" fmla="*/ 274404 h 274404"/>
                </a:gdLst>
                <a:ahLst/>
                <a:cxnLst>
                  <a:cxn ang="0">
                    <a:pos x="connsiteX0" y="connsiteY0"/>
                  </a:cxn>
                  <a:cxn ang="0">
                    <a:pos x="connsiteX1" y="connsiteY1"/>
                  </a:cxn>
                  <a:cxn ang="0">
                    <a:pos x="connsiteX2" y="connsiteY2"/>
                  </a:cxn>
                  <a:cxn ang="0">
                    <a:pos x="connsiteX3" y="connsiteY3"/>
                  </a:cxn>
                </a:cxnLst>
                <a:rect l="l" t="t" r="r" b="b"/>
                <a:pathLst>
                  <a:path w="108317" h="274404">
                    <a:moveTo>
                      <a:pt x="0" y="0"/>
                    </a:moveTo>
                    <a:lnTo>
                      <a:pt x="108318" y="0"/>
                    </a:lnTo>
                    <a:lnTo>
                      <a:pt x="108318" y="274404"/>
                    </a:lnTo>
                    <a:lnTo>
                      <a:pt x="0" y="274404"/>
                    </a:lnTo>
                    <a:close/>
                  </a:path>
                </a:pathLst>
              </a:custGeom>
              <a:grpFill/>
              <a:ln w="7144"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1226491-3766-413E-8783-56E49532700F}"/>
                  </a:ext>
                </a:extLst>
              </p:cNvPr>
              <p:cNvSpPr/>
              <p:nvPr/>
            </p:nvSpPr>
            <p:spPr>
              <a:xfrm rot="-10800000">
                <a:off x="5826550" y="3561247"/>
                <a:ext cx="108317" cy="144423"/>
              </a:xfrm>
              <a:custGeom>
                <a:avLst/>
                <a:gdLst>
                  <a:gd name="connsiteX0" fmla="*/ 0 w 108317"/>
                  <a:gd name="connsiteY0" fmla="*/ 0 h 144423"/>
                  <a:gd name="connsiteX1" fmla="*/ 108318 w 108317"/>
                  <a:gd name="connsiteY1" fmla="*/ 0 h 144423"/>
                  <a:gd name="connsiteX2" fmla="*/ 108318 w 108317"/>
                  <a:gd name="connsiteY2" fmla="*/ 144423 h 144423"/>
                  <a:gd name="connsiteX3" fmla="*/ 0 w 108317"/>
                  <a:gd name="connsiteY3" fmla="*/ 144423 h 144423"/>
                </a:gdLst>
                <a:ahLst/>
                <a:cxnLst>
                  <a:cxn ang="0">
                    <a:pos x="connsiteX0" y="connsiteY0"/>
                  </a:cxn>
                  <a:cxn ang="0">
                    <a:pos x="connsiteX1" y="connsiteY1"/>
                  </a:cxn>
                  <a:cxn ang="0">
                    <a:pos x="connsiteX2" y="connsiteY2"/>
                  </a:cxn>
                  <a:cxn ang="0">
                    <a:pos x="connsiteX3" y="connsiteY3"/>
                  </a:cxn>
                </a:cxnLst>
                <a:rect l="l" t="t" r="r" b="b"/>
                <a:pathLst>
                  <a:path w="108317" h="144423">
                    <a:moveTo>
                      <a:pt x="0" y="0"/>
                    </a:moveTo>
                    <a:lnTo>
                      <a:pt x="108318" y="0"/>
                    </a:lnTo>
                    <a:lnTo>
                      <a:pt x="108318" y="144423"/>
                    </a:lnTo>
                    <a:lnTo>
                      <a:pt x="0" y="144423"/>
                    </a:lnTo>
                    <a:close/>
                  </a:path>
                </a:pathLst>
              </a:custGeom>
              <a:grpFill/>
              <a:ln w="7144"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515CC0DF-058F-4BB4-854D-37C3D0FFB4BD}"/>
                  </a:ext>
                </a:extLst>
              </p:cNvPr>
              <p:cNvSpPr/>
              <p:nvPr/>
            </p:nvSpPr>
            <p:spPr>
              <a:xfrm>
                <a:off x="5823589" y="3286843"/>
                <a:ext cx="234038" cy="234038"/>
              </a:xfrm>
              <a:custGeom>
                <a:avLst/>
                <a:gdLst>
                  <a:gd name="connsiteX0" fmla="*/ 234038 w 234038"/>
                  <a:gd name="connsiteY0" fmla="*/ 99219 h 234038"/>
                  <a:gd name="connsiteX1" fmla="*/ 234038 w 234038"/>
                  <a:gd name="connsiteY1" fmla="*/ 0 h 234038"/>
                  <a:gd name="connsiteX2" fmla="*/ 134819 w 234038"/>
                  <a:gd name="connsiteY2" fmla="*/ 0 h 234038"/>
                  <a:gd name="connsiteX3" fmla="*/ 174247 w 234038"/>
                  <a:gd name="connsiteY3" fmla="*/ 39428 h 234038"/>
                  <a:gd name="connsiteX4" fmla="*/ 0 w 234038"/>
                  <a:gd name="connsiteY4" fmla="*/ 213674 h 234038"/>
                  <a:gd name="connsiteX5" fmla="*/ 20364 w 234038"/>
                  <a:gd name="connsiteY5" fmla="*/ 234038 h 234038"/>
                  <a:gd name="connsiteX6" fmla="*/ 194610 w 234038"/>
                  <a:gd name="connsiteY6" fmla="*/ 59863 h 234038"/>
                  <a:gd name="connsiteX7" fmla="*/ 234038 w 234038"/>
                  <a:gd name="connsiteY7" fmla="*/ 99219 h 23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38" h="234038">
                    <a:moveTo>
                      <a:pt x="234038" y="99219"/>
                    </a:moveTo>
                    <a:lnTo>
                      <a:pt x="234038" y="0"/>
                    </a:lnTo>
                    <a:lnTo>
                      <a:pt x="134819" y="0"/>
                    </a:lnTo>
                    <a:lnTo>
                      <a:pt x="174247" y="39428"/>
                    </a:lnTo>
                    <a:lnTo>
                      <a:pt x="0" y="213674"/>
                    </a:lnTo>
                    <a:lnTo>
                      <a:pt x="20364" y="234038"/>
                    </a:lnTo>
                    <a:lnTo>
                      <a:pt x="194610" y="59863"/>
                    </a:lnTo>
                    <a:lnTo>
                      <a:pt x="234038" y="99219"/>
                    </a:lnTo>
                    <a:close/>
                  </a:path>
                </a:pathLst>
              </a:custGeom>
              <a:grpFill/>
              <a:ln w="7144" cap="flat">
                <a:noFill/>
                <a:prstDash val="solid"/>
                <a:miter/>
              </a:ln>
            </p:spPr>
            <p:txBody>
              <a:bodyPr rtlCol="0" anchor="ctr"/>
              <a:lstStyle/>
              <a:p>
                <a:endParaRPr lang="zh-CN" altLang="en-US"/>
              </a:p>
            </p:txBody>
          </p:sp>
        </p:grpSp>
      </p:grpSp>
      <p:sp>
        <p:nvSpPr>
          <p:cNvPr id="2" name="文本框 1">
            <a:extLst>
              <a:ext uri="{FF2B5EF4-FFF2-40B4-BE49-F238E27FC236}">
                <a16:creationId xmlns:a16="http://schemas.microsoft.com/office/drawing/2014/main" id="{5CDBC281-EC92-62A9-84DA-C84B5BC790A4}"/>
              </a:ext>
            </a:extLst>
          </p:cNvPr>
          <p:cNvSpPr txBox="1"/>
          <p:nvPr/>
        </p:nvSpPr>
        <p:spPr>
          <a:xfrm>
            <a:off x="1022781" y="4767538"/>
            <a:ext cx="9370709" cy="1631216"/>
          </a:xfrm>
          <a:prstGeom prst="rect">
            <a:avLst/>
          </a:prstGeom>
          <a:noFill/>
        </p:spPr>
        <p:txBody>
          <a:bodyPr wrap="square" rtlCol="0">
            <a:spAutoFit/>
          </a:bodyPr>
          <a:lstStyle/>
          <a:p>
            <a:r>
              <a:rPr lang="zh-CN" altLang="en-US" sz="2000">
                <a:latin typeface="字魂58号-创中黑" panose="00000500000000000000" pitchFamily="2" charset="-122"/>
                <a:ea typeface="字魂58号-创中黑" panose="00000500000000000000" pitchFamily="2" charset="-122"/>
              </a:rPr>
              <a:t>编写程序⽤凯撒加密⽅法对消息进⾏加密。</a:t>
            </a:r>
            <a:endParaRPr lang="en-US" altLang="zh-CN" sz="2000">
              <a:latin typeface="字魂58号-创中黑" panose="00000500000000000000" pitchFamily="2" charset="-122"/>
              <a:ea typeface="字魂58号-创中黑" panose="00000500000000000000" pitchFamily="2" charset="-122"/>
            </a:endParaRPr>
          </a:p>
          <a:p>
            <a:r>
              <a:rPr lang="zh-CN" altLang="en-US" sz="2000">
                <a:latin typeface="字魂58号-创中黑" panose="00000500000000000000" pitchFamily="2" charset="-122"/>
                <a:ea typeface="字魂58号-创中黑" panose="00000500000000000000" pitchFamily="2" charset="-122"/>
              </a:rPr>
              <a:t>⽤户输⼊待加密的消息和移位计数（字⺟移动的位置数⽬）：</a:t>
            </a:r>
            <a:endParaRPr lang="en-US" altLang="zh-CN" sz="2000">
              <a:latin typeface="字魂58号-创中黑" panose="00000500000000000000" pitchFamily="2" charset="-122"/>
              <a:ea typeface="字魂58号-创中黑" panose="00000500000000000000" pitchFamily="2" charset="-122"/>
            </a:endParaRPr>
          </a:p>
          <a:p>
            <a:r>
              <a:rPr lang="en-US" altLang="zh-CN" sz="2000">
                <a:latin typeface="字魂58号-创中黑" panose="00000500000000000000" pitchFamily="2" charset="-122"/>
                <a:ea typeface="字魂58号-创中黑" panose="00000500000000000000" pitchFamily="2" charset="-122"/>
              </a:rPr>
              <a:t>Enter message to be encrypted: Go ahead, make my day.</a:t>
            </a:r>
          </a:p>
          <a:p>
            <a:r>
              <a:rPr lang="en-US" altLang="zh-CN" sz="2000">
                <a:latin typeface="字魂58号-创中黑" panose="00000500000000000000" pitchFamily="2" charset="-122"/>
                <a:ea typeface="字魂58号-创中黑" panose="00000500000000000000" pitchFamily="2" charset="-122"/>
              </a:rPr>
              <a:t>Enter shift amount (1-25): 3</a:t>
            </a:r>
          </a:p>
          <a:p>
            <a:r>
              <a:rPr lang="en-US" altLang="zh-CN" sz="2000">
                <a:latin typeface="字魂58号-创中黑" panose="00000500000000000000" pitchFamily="2" charset="-122"/>
                <a:ea typeface="字魂58号-创中黑" panose="00000500000000000000" pitchFamily="2" charset="-122"/>
              </a:rPr>
              <a:t>Encrypted message: Jr dkhdg, pdnh pb gdb.</a:t>
            </a:r>
            <a:endParaRPr lang="zh-CN" altLang="en-US" sz="2000" dirty="0">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3840755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714371-0B98-4674-90F2-8C14E3825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953" y="-2672956"/>
            <a:ext cx="6846096" cy="12192001"/>
          </a:xfrm>
          <a:prstGeom prst="rect">
            <a:avLst/>
          </a:prstGeom>
        </p:spPr>
      </p:pic>
      <p:sp>
        <p:nvSpPr>
          <p:cNvPr id="3" name="矩形 2">
            <a:extLst>
              <a:ext uri="{FF2B5EF4-FFF2-40B4-BE49-F238E27FC236}">
                <a16:creationId xmlns:a16="http://schemas.microsoft.com/office/drawing/2014/main" id="{9BB4598D-ED49-40A5-9B29-3F868213A2EE}"/>
              </a:ext>
            </a:extLst>
          </p:cNvPr>
          <p:cNvSpPr/>
          <p:nvPr/>
        </p:nvSpPr>
        <p:spPr>
          <a:xfrm>
            <a:off x="95250" y="85725"/>
            <a:ext cx="12001500" cy="6619875"/>
          </a:xfrm>
          <a:prstGeom prst="rect">
            <a:avLst/>
          </a:prstGeom>
          <a:solidFill>
            <a:schemeClr val="bg1">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52A8756-E628-4FAD-9E27-A58A6A2099B8}"/>
              </a:ext>
            </a:extLst>
          </p:cNvPr>
          <p:cNvSpPr/>
          <p:nvPr/>
        </p:nvSpPr>
        <p:spPr>
          <a:xfrm>
            <a:off x="3131250" y="-1"/>
            <a:ext cx="5562600" cy="6858000"/>
          </a:xfrm>
          <a:prstGeom prst="rect">
            <a:avLst/>
          </a:prstGeom>
          <a:solidFill>
            <a:srgbClr val="E6B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36213A4-4818-44B4-9AA4-D2C8881D06BE}"/>
              </a:ext>
            </a:extLst>
          </p:cNvPr>
          <p:cNvSpPr txBox="1"/>
          <p:nvPr/>
        </p:nvSpPr>
        <p:spPr>
          <a:xfrm>
            <a:off x="6977655" y="5486855"/>
            <a:ext cx="5371983" cy="461665"/>
          </a:xfrm>
          <a:prstGeom prst="rect">
            <a:avLst/>
          </a:prstGeom>
          <a:noFill/>
        </p:spPr>
        <p:txBody>
          <a:bodyPr wrap="square" rtlCol="0">
            <a:spAutoFit/>
          </a:bodyPr>
          <a:lstStyle/>
          <a:p>
            <a:r>
              <a:rPr lang="en-US" altLang="zh-CN" sz="2400">
                <a:solidFill>
                  <a:schemeClr val="bg1"/>
                </a:solidFill>
                <a:latin typeface="汉标康熙字典内府简" panose="020B0503020204020204" pitchFamily="34" charset="-122"/>
                <a:ea typeface="汉标康熙字典内府简" panose="020B0503020204020204" pitchFamily="34" charset="-122"/>
              </a:rPr>
              <a:t>2022/8/16</a:t>
            </a:r>
            <a:endParaRPr lang="zh-CN" altLang="en-US" sz="2400" dirty="0">
              <a:solidFill>
                <a:schemeClr val="bg1"/>
              </a:solidFill>
              <a:latin typeface="汉标康熙字典内府简" panose="020B0503020204020204" pitchFamily="34" charset="-122"/>
              <a:ea typeface="汉标康熙字典内府简" panose="020B0503020204020204" pitchFamily="34" charset="-122"/>
            </a:endParaRPr>
          </a:p>
        </p:txBody>
      </p:sp>
      <p:sp>
        <p:nvSpPr>
          <p:cNvPr id="6" name="文本框 5">
            <a:extLst>
              <a:ext uri="{FF2B5EF4-FFF2-40B4-BE49-F238E27FC236}">
                <a16:creationId xmlns:a16="http://schemas.microsoft.com/office/drawing/2014/main" id="{4347D18B-985E-4EE4-B958-CCFA92EE0BC1}"/>
              </a:ext>
            </a:extLst>
          </p:cNvPr>
          <p:cNvSpPr txBox="1"/>
          <p:nvPr/>
        </p:nvSpPr>
        <p:spPr>
          <a:xfrm>
            <a:off x="4500301" y="105078"/>
            <a:ext cx="3328155" cy="646331"/>
          </a:xfrm>
          <a:prstGeom prst="rect">
            <a:avLst/>
          </a:prstGeom>
          <a:noFill/>
        </p:spPr>
        <p:txBody>
          <a:bodyPr wrap="none" rtlCol="0">
            <a:spAutoFit/>
          </a:bodyPr>
          <a:lstStyle/>
          <a:p>
            <a:r>
              <a:rPr lang="en-US" altLang="zh-CN" sz="3600" spc="600">
                <a:latin typeface="字魂58号-创中黑" panose="00000500000000000000" pitchFamily="2" charset="-122"/>
                <a:ea typeface="字魂58号-创中黑" panose="00000500000000000000" pitchFamily="2" charset="-122"/>
              </a:rPr>
              <a:t>Q3:</a:t>
            </a:r>
            <a:r>
              <a:rPr lang="zh-CN" altLang="en-US" sz="3600" spc="600">
                <a:latin typeface="字魂58号-创中黑" panose="00000500000000000000" pitchFamily="2" charset="-122"/>
                <a:ea typeface="字魂58号-创中黑" panose="00000500000000000000" pitchFamily="2" charset="-122"/>
              </a:rPr>
              <a:t>杨辉三角</a:t>
            </a:r>
            <a:endParaRPr lang="zh-CN" altLang="en-US" sz="3600" spc="600" dirty="0">
              <a:latin typeface="字魂58号-创中黑" panose="00000500000000000000" pitchFamily="2" charset="-122"/>
              <a:ea typeface="字魂58号-创中黑" panose="00000500000000000000" pitchFamily="2" charset="-122"/>
            </a:endParaRPr>
          </a:p>
        </p:txBody>
      </p:sp>
      <p:pic>
        <p:nvPicPr>
          <p:cNvPr id="7" name="图片 6">
            <a:extLst>
              <a:ext uri="{FF2B5EF4-FFF2-40B4-BE49-F238E27FC236}">
                <a16:creationId xmlns:a16="http://schemas.microsoft.com/office/drawing/2014/main" id="{B91BE48B-DA7F-4B42-9311-B1BDE6B64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907"/>
            <a:ext cx="4612476" cy="6858000"/>
          </a:xfrm>
          <a:prstGeom prst="rect">
            <a:avLst/>
          </a:prstGeom>
        </p:spPr>
      </p:pic>
      <p:pic>
        <p:nvPicPr>
          <p:cNvPr id="8" name="图片 7">
            <a:extLst>
              <a:ext uri="{FF2B5EF4-FFF2-40B4-BE49-F238E27FC236}">
                <a16:creationId xmlns:a16="http://schemas.microsoft.com/office/drawing/2014/main" id="{1C420A7B-B8AC-40C7-8159-6E3F2145D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114" y="11907"/>
            <a:ext cx="3507138" cy="1785938"/>
          </a:xfrm>
          <a:prstGeom prst="rect">
            <a:avLst/>
          </a:prstGeom>
        </p:spPr>
      </p:pic>
      <p:grpSp>
        <p:nvGrpSpPr>
          <p:cNvPr id="9" name="组合 8">
            <a:extLst>
              <a:ext uri="{FF2B5EF4-FFF2-40B4-BE49-F238E27FC236}">
                <a16:creationId xmlns:a16="http://schemas.microsoft.com/office/drawing/2014/main" id="{54F59685-E91B-41A5-8E29-D65D78F783AE}"/>
              </a:ext>
            </a:extLst>
          </p:cNvPr>
          <p:cNvGrpSpPr/>
          <p:nvPr/>
        </p:nvGrpSpPr>
        <p:grpSpPr>
          <a:xfrm>
            <a:off x="6274515" y="4161425"/>
            <a:ext cx="564888" cy="564888"/>
            <a:chOff x="6995651" y="4428125"/>
            <a:chExt cx="564888" cy="564888"/>
          </a:xfrm>
        </p:grpSpPr>
        <p:sp>
          <p:nvSpPr>
            <p:cNvPr id="10" name="椭圆 9">
              <a:extLst>
                <a:ext uri="{FF2B5EF4-FFF2-40B4-BE49-F238E27FC236}">
                  <a16:creationId xmlns:a16="http://schemas.microsoft.com/office/drawing/2014/main" id="{11B01B79-BA21-4C0F-B296-929362EA099F}"/>
                </a:ext>
              </a:extLst>
            </p:cNvPr>
            <p:cNvSpPr/>
            <p:nvPr/>
          </p:nvSpPr>
          <p:spPr>
            <a:xfrm>
              <a:off x="6995651" y="4428125"/>
              <a:ext cx="564888" cy="5648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descr="正义天平">
              <a:extLst>
                <a:ext uri="{FF2B5EF4-FFF2-40B4-BE49-F238E27FC236}">
                  <a16:creationId xmlns:a16="http://schemas.microsoft.com/office/drawing/2014/main" id="{FE7E7547-6CC3-4B43-8F7D-5219D87BD6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11222" y="4517187"/>
              <a:ext cx="335584" cy="335584"/>
            </a:xfrm>
            <a:prstGeom prst="rect">
              <a:avLst/>
            </a:prstGeom>
          </p:spPr>
        </p:pic>
      </p:grpSp>
      <p:grpSp>
        <p:nvGrpSpPr>
          <p:cNvPr id="12" name="组合 11">
            <a:extLst>
              <a:ext uri="{FF2B5EF4-FFF2-40B4-BE49-F238E27FC236}">
                <a16:creationId xmlns:a16="http://schemas.microsoft.com/office/drawing/2014/main" id="{18D0DD06-13C2-4140-A538-6A0A50B2453B}"/>
              </a:ext>
            </a:extLst>
          </p:cNvPr>
          <p:cNvGrpSpPr/>
          <p:nvPr/>
        </p:nvGrpSpPr>
        <p:grpSpPr>
          <a:xfrm>
            <a:off x="3744409" y="4161425"/>
            <a:ext cx="564888" cy="564888"/>
            <a:chOff x="3813692" y="4398601"/>
            <a:chExt cx="564888" cy="564888"/>
          </a:xfrm>
        </p:grpSpPr>
        <p:sp>
          <p:nvSpPr>
            <p:cNvPr id="13" name="椭圆 12">
              <a:extLst>
                <a:ext uri="{FF2B5EF4-FFF2-40B4-BE49-F238E27FC236}">
                  <a16:creationId xmlns:a16="http://schemas.microsoft.com/office/drawing/2014/main" id="{C6D1D1DF-76D0-4D72-A850-9BBBF3331E4A}"/>
                </a:ext>
              </a:extLst>
            </p:cNvPr>
            <p:cNvSpPr/>
            <p:nvPr/>
          </p:nvSpPr>
          <p:spPr>
            <a:xfrm>
              <a:off x="3813692" y="4398601"/>
              <a:ext cx="564888" cy="5648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descr="保险箱">
              <a:extLst>
                <a:ext uri="{FF2B5EF4-FFF2-40B4-BE49-F238E27FC236}">
                  <a16:creationId xmlns:a16="http://schemas.microsoft.com/office/drawing/2014/main" id="{E995F9E1-5F8F-46ED-9823-532B424580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03275" y="4517187"/>
              <a:ext cx="335584" cy="335584"/>
            </a:xfrm>
            <a:prstGeom prst="rect">
              <a:avLst/>
            </a:prstGeom>
          </p:spPr>
        </p:pic>
      </p:grpSp>
      <p:grpSp>
        <p:nvGrpSpPr>
          <p:cNvPr id="15" name="组合 14">
            <a:extLst>
              <a:ext uri="{FF2B5EF4-FFF2-40B4-BE49-F238E27FC236}">
                <a16:creationId xmlns:a16="http://schemas.microsoft.com/office/drawing/2014/main" id="{397DB663-239B-4E9C-95EA-32985EC40865}"/>
              </a:ext>
            </a:extLst>
          </p:cNvPr>
          <p:cNvGrpSpPr/>
          <p:nvPr/>
        </p:nvGrpSpPr>
        <p:grpSpPr>
          <a:xfrm>
            <a:off x="5009462" y="4161425"/>
            <a:ext cx="564888" cy="564888"/>
            <a:chOff x="4439576" y="4428125"/>
            <a:chExt cx="564888" cy="564888"/>
          </a:xfrm>
        </p:grpSpPr>
        <p:sp>
          <p:nvSpPr>
            <p:cNvPr id="16" name="椭圆 15">
              <a:extLst>
                <a:ext uri="{FF2B5EF4-FFF2-40B4-BE49-F238E27FC236}">
                  <a16:creationId xmlns:a16="http://schemas.microsoft.com/office/drawing/2014/main" id="{DA47B2D9-B025-44DF-822D-B28202787926}"/>
                </a:ext>
              </a:extLst>
            </p:cNvPr>
            <p:cNvSpPr/>
            <p:nvPr/>
          </p:nvSpPr>
          <p:spPr>
            <a:xfrm>
              <a:off x="4439576" y="4428125"/>
              <a:ext cx="564888" cy="5648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手铐">
              <a:extLst>
                <a:ext uri="{FF2B5EF4-FFF2-40B4-BE49-F238E27FC236}">
                  <a16:creationId xmlns:a16="http://schemas.microsoft.com/office/drawing/2014/main" id="{4806FA52-8E84-4773-898F-6A0E1F6103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56736" y="4517187"/>
              <a:ext cx="335584" cy="335584"/>
            </a:xfrm>
            <a:prstGeom prst="rect">
              <a:avLst/>
            </a:prstGeom>
          </p:spPr>
        </p:pic>
      </p:grpSp>
      <p:grpSp>
        <p:nvGrpSpPr>
          <p:cNvPr id="18" name="组合 17">
            <a:extLst>
              <a:ext uri="{FF2B5EF4-FFF2-40B4-BE49-F238E27FC236}">
                <a16:creationId xmlns:a16="http://schemas.microsoft.com/office/drawing/2014/main" id="{18756B69-EA29-490E-8435-A09042924559}"/>
              </a:ext>
            </a:extLst>
          </p:cNvPr>
          <p:cNvGrpSpPr/>
          <p:nvPr/>
        </p:nvGrpSpPr>
        <p:grpSpPr>
          <a:xfrm>
            <a:off x="7539568" y="4161425"/>
            <a:ext cx="564888" cy="564888"/>
            <a:chOff x="7608851" y="4356583"/>
            <a:chExt cx="564888" cy="564888"/>
          </a:xfrm>
        </p:grpSpPr>
        <p:sp>
          <p:nvSpPr>
            <p:cNvPr id="19" name="椭圆 18">
              <a:extLst>
                <a:ext uri="{FF2B5EF4-FFF2-40B4-BE49-F238E27FC236}">
                  <a16:creationId xmlns:a16="http://schemas.microsoft.com/office/drawing/2014/main" id="{09117AB9-F9B4-4324-852B-A1CD7AA40B8A}"/>
                </a:ext>
              </a:extLst>
            </p:cNvPr>
            <p:cNvSpPr/>
            <p:nvPr/>
          </p:nvSpPr>
          <p:spPr>
            <a:xfrm>
              <a:off x="7608851" y="4356583"/>
              <a:ext cx="564888" cy="5648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图形 12" descr="上升趋势条形图">
              <a:extLst>
                <a:ext uri="{FF2B5EF4-FFF2-40B4-BE49-F238E27FC236}">
                  <a16:creationId xmlns:a16="http://schemas.microsoft.com/office/drawing/2014/main" id="{5296A914-3742-43E6-9FC1-99D52C0B9349}"/>
                </a:ext>
              </a:extLst>
            </p:cNvPr>
            <p:cNvGrpSpPr/>
            <p:nvPr/>
          </p:nvGrpSpPr>
          <p:grpSpPr>
            <a:xfrm>
              <a:off x="7676110" y="4458258"/>
              <a:ext cx="364699" cy="364699"/>
              <a:chOff x="5638800" y="3192968"/>
              <a:chExt cx="693232" cy="693232"/>
            </a:xfrm>
            <a:solidFill>
              <a:srgbClr val="A8CAC3"/>
            </a:solidFill>
          </p:grpSpPr>
          <p:sp>
            <p:nvSpPr>
              <p:cNvPr id="21" name="任意多边形: 形状 20">
                <a:extLst>
                  <a:ext uri="{FF2B5EF4-FFF2-40B4-BE49-F238E27FC236}">
                    <a16:creationId xmlns:a16="http://schemas.microsoft.com/office/drawing/2014/main" id="{7F7C8B1A-C4EC-4E21-885D-C08FF2E6549C}"/>
                  </a:ext>
                </a:extLst>
              </p:cNvPr>
              <p:cNvSpPr/>
              <p:nvPr/>
            </p:nvSpPr>
            <p:spPr>
              <a:xfrm>
                <a:off x="5739896" y="3286843"/>
                <a:ext cx="498260" cy="505481"/>
              </a:xfrm>
              <a:custGeom>
                <a:avLst/>
                <a:gdLst>
                  <a:gd name="connsiteX0" fmla="*/ 43327 w 498260"/>
                  <a:gd name="connsiteY0" fmla="*/ 0 h 505481"/>
                  <a:gd name="connsiteX1" fmla="*/ 0 w 498260"/>
                  <a:gd name="connsiteY1" fmla="*/ 0 h 505481"/>
                  <a:gd name="connsiteX2" fmla="*/ 0 w 498260"/>
                  <a:gd name="connsiteY2" fmla="*/ 505482 h 505481"/>
                  <a:gd name="connsiteX3" fmla="*/ 498261 w 498260"/>
                  <a:gd name="connsiteY3" fmla="*/ 505482 h 505481"/>
                  <a:gd name="connsiteX4" fmla="*/ 498261 w 498260"/>
                  <a:gd name="connsiteY4" fmla="*/ 462155 h 505481"/>
                  <a:gd name="connsiteX5" fmla="*/ 43327 w 498260"/>
                  <a:gd name="connsiteY5" fmla="*/ 462155 h 505481"/>
                  <a:gd name="connsiteX6" fmla="*/ 43327 w 498260"/>
                  <a:gd name="connsiteY6" fmla="*/ 0 h 50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260" h="505481">
                    <a:moveTo>
                      <a:pt x="43327" y="0"/>
                    </a:moveTo>
                    <a:lnTo>
                      <a:pt x="0" y="0"/>
                    </a:lnTo>
                    <a:lnTo>
                      <a:pt x="0" y="505482"/>
                    </a:lnTo>
                    <a:lnTo>
                      <a:pt x="498261" y="505482"/>
                    </a:lnTo>
                    <a:lnTo>
                      <a:pt x="498261" y="462155"/>
                    </a:lnTo>
                    <a:lnTo>
                      <a:pt x="43327" y="462155"/>
                    </a:lnTo>
                    <a:lnTo>
                      <a:pt x="43327" y="0"/>
                    </a:lnTo>
                    <a:close/>
                  </a:path>
                </a:pathLst>
              </a:custGeom>
              <a:grpFill/>
              <a:ln w="7144"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9B4ECD0B-0CB2-48DC-A336-90A11A0EB041}"/>
                  </a:ext>
                </a:extLst>
              </p:cNvPr>
              <p:cNvSpPr/>
              <p:nvPr/>
            </p:nvSpPr>
            <p:spPr>
              <a:xfrm rot="-10800000">
                <a:off x="6129839" y="3286843"/>
                <a:ext cx="108317" cy="418827"/>
              </a:xfrm>
              <a:custGeom>
                <a:avLst/>
                <a:gdLst>
                  <a:gd name="connsiteX0" fmla="*/ 0 w 108317"/>
                  <a:gd name="connsiteY0" fmla="*/ 0 h 418827"/>
                  <a:gd name="connsiteX1" fmla="*/ 108318 w 108317"/>
                  <a:gd name="connsiteY1" fmla="*/ 0 h 418827"/>
                  <a:gd name="connsiteX2" fmla="*/ 108318 w 108317"/>
                  <a:gd name="connsiteY2" fmla="*/ 418828 h 418827"/>
                  <a:gd name="connsiteX3" fmla="*/ 0 w 108317"/>
                  <a:gd name="connsiteY3" fmla="*/ 418828 h 418827"/>
                </a:gdLst>
                <a:ahLst/>
                <a:cxnLst>
                  <a:cxn ang="0">
                    <a:pos x="connsiteX0" y="connsiteY0"/>
                  </a:cxn>
                  <a:cxn ang="0">
                    <a:pos x="connsiteX1" y="connsiteY1"/>
                  </a:cxn>
                  <a:cxn ang="0">
                    <a:pos x="connsiteX2" y="connsiteY2"/>
                  </a:cxn>
                  <a:cxn ang="0">
                    <a:pos x="connsiteX3" y="connsiteY3"/>
                  </a:cxn>
                </a:cxnLst>
                <a:rect l="l" t="t" r="r" b="b"/>
                <a:pathLst>
                  <a:path w="108317" h="418827">
                    <a:moveTo>
                      <a:pt x="0" y="0"/>
                    </a:moveTo>
                    <a:lnTo>
                      <a:pt x="108318" y="0"/>
                    </a:lnTo>
                    <a:lnTo>
                      <a:pt x="108318" y="418828"/>
                    </a:lnTo>
                    <a:lnTo>
                      <a:pt x="0" y="418828"/>
                    </a:lnTo>
                    <a:close/>
                  </a:path>
                </a:pathLst>
              </a:custGeom>
              <a:grpFill/>
              <a:ln w="7144"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01897309-B9C0-43CF-9DDB-BD69AF57F7D9}"/>
                  </a:ext>
                </a:extLst>
              </p:cNvPr>
              <p:cNvSpPr/>
              <p:nvPr/>
            </p:nvSpPr>
            <p:spPr>
              <a:xfrm rot="-10800000">
                <a:off x="5978194" y="3431266"/>
                <a:ext cx="108317" cy="274404"/>
              </a:xfrm>
              <a:custGeom>
                <a:avLst/>
                <a:gdLst>
                  <a:gd name="connsiteX0" fmla="*/ 0 w 108317"/>
                  <a:gd name="connsiteY0" fmla="*/ 0 h 274404"/>
                  <a:gd name="connsiteX1" fmla="*/ 108318 w 108317"/>
                  <a:gd name="connsiteY1" fmla="*/ 0 h 274404"/>
                  <a:gd name="connsiteX2" fmla="*/ 108318 w 108317"/>
                  <a:gd name="connsiteY2" fmla="*/ 274404 h 274404"/>
                  <a:gd name="connsiteX3" fmla="*/ 0 w 108317"/>
                  <a:gd name="connsiteY3" fmla="*/ 274404 h 274404"/>
                </a:gdLst>
                <a:ahLst/>
                <a:cxnLst>
                  <a:cxn ang="0">
                    <a:pos x="connsiteX0" y="connsiteY0"/>
                  </a:cxn>
                  <a:cxn ang="0">
                    <a:pos x="connsiteX1" y="connsiteY1"/>
                  </a:cxn>
                  <a:cxn ang="0">
                    <a:pos x="connsiteX2" y="connsiteY2"/>
                  </a:cxn>
                  <a:cxn ang="0">
                    <a:pos x="connsiteX3" y="connsiteY3"/>
                  </a:cxn>
                </a:cxnLst>
                <a:rect l="l" t="t" r="r" b="b"/>
                <a:pathLst>
                  <a:path w="108317" h="274404">
                    <a:moveTo>
                      <a:pt x="0" y="0"/>
                    </a:moveTo>
                    <a:lnTo>
                      <a:pt x="108318" y="0"/>
                    </a:lnTo>
                    <a:lnTo>
                      <a:pt x="108318" y="274404"/>
                    </a:lnTo>
                    <a:lnTo>
                      <a:pt x="0" y="274404"/>
                    </a:lnTo>
                    <a:close/>
                  </a:path>
                </a:pathLst>
              </a:custGeom>
              <a:grpFill/>
              <a:ln w="7144"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345145C-9E25-4833-8ACE-2500C0B26DD9}"/>
                  </a:ext>
                </a:extLst>
              </p:cNvPr>
              <p:cNvSpPr/>
              <p:nvPr/>
            </p:nvSpPr>
            <p:spPr>
              <a:xfrm rot="-10800000">
                <a:off x="5826550" y="3561247"/>
                <a:ext cx="108317" cy="144423"/>
              </a:xfrm>
              <a:custGeom>
                <a:avLst/>
                <a:gdLst>
                  <a:gd name="connsiteX0" fmla="*/ 0 w 108317"/>
                  <a:gd name="connsiteY0" fmla="*/ 0 h 144423"/>
                  <a:gd name="connsiteX1" fmla="*/ 108318 w 108317"/>
                  <a:gd name="connsiteY1" fmla="*/ 0 h 144423"/>
                  <a:gd name="connsiteX2" fmla="*/ 108318 w 108317"/>
                  <a:gd name="connsiteY2" fmla="*/ 144423 h 144423"/>
                  <a:gd name="connsiteX3" fmla="*/ 0 w 108317"/>
                  <a:gd name="connsiteY3" fmla="*/ 144423 h 144423"/>
                </a:gdLst>
                <a:ahLst/>
                <a:cxnLst>
                  <a:cxn ang="0">
                    <a:pos x="connsiteX0" y="connsiteY0"/>
                  </a:cxn>
                  <a:cxn ang="0">
                    <a:pos x="connsiteX1" y="connsiteY1"/>
                  </a:cxn>
                  <a:cxn ang="0">
                    <a:pos x="connsiteX2" y="connsiteY2"/>
                  </a:cxn>
                  <a:cxn ang="0">
                    <a:pos x="connsiteX3" y="connsiteY3"/>
                  </a:cxn>
                </a:cxnLst>
                <a:rect l="l" t="t" r="r" b="b"/>
                <a:pathLst>
                  <a:path w="108317" h="144423">
                    <a:moveTo>
                      <a:pt x="0" y="0"/>
                    </a:moveTo>
                    <a:lnTo>
                      <a:pt x="108318" y="0"/>
                    </a:lnTo>
                    <a:lnTo>
                      <a:pt x="108318" y="144423"/>
                    </a:lnTo>
                    <a:lnTo>
                      <a:pt x="0" y="144423"/>
                    </a:lnTo>
                    <a:close/>
                  </a:path>
                </a:pathLst>
              </a:custGeom>
              <a:grpFill/>
              <a:ln w="7144"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FD12759-2E78-48CA-B2D1-29952B80AA0D}"/>
                  </a:ext>
                </a:extLst>
              </p:cNvPr>
              <p:cNvSpPr/>
              <p:nvPr/>
            </p:nvSpPr>
            <p:spPr>
              <a:xfrm>
                <a:off x="5823589" y="3286843"/>
                <a:ext cx="234038" cy="234038"/>
              </a:xfrm>
              <a:custGeom>
                <a:avLst/>
                <a:gdLst>
                  <a:gd name="connsiteX0" fmla="*/ 234038 w 234038"/>
                  <a:gd name="connsiteY0" fmla="*/ 99219 h 234038"/>
                  <a:gd name="connsiteX1" fmla="*/ 234038 w 234038"/>
                  <a:gd name="connsiteY1" fmla="*/ 0 h 234038"/>
                  <a:gd name="connsiteX2" fmla="*/ 134819 w 234038"/>
                  <a:gd name="connsiteY2" fmla="*/ 0 h 234038"/>
                  <a:gd name="connsiteX3" fmla="*/ 174247 w 234038"/>
                  <a:gd name="connsiteY3" fmla="*/ 39428 h 234038"/>
                  <a:gd name="connsiteX4" fmla="*/ 0 w 234038"/>
                  <a:gd name="connsiteY4" fmla="*/ 213674 h 234038"/>
                  <a:gd name="connsiteX5" fmla="*/ 20364 w 234038"/>
                  <a:gd name="connsiteY5" fmla="*/ 234038 h 234038"/>
                  <a:gd name="connsiteX6" fmla="*/ 194610 w 234038"/>
                  <a:gd name="connsiteY6" fmla="*/ 59863 h 234038"/>
                  <a:gd name="connsiteX7" fmla="*/ 234038 w 234038"/>
                  <a:gd name="connsiteY7" fmla="*/ 99219 h 23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38" h="234038">
                    <a:moveTo>
                      <a:pt x="234038" y="99219"/>
                    </a:moveTo>
                    <a:lnTo>
                      <a:pt x="234038" y="0"/>
                    </a:lnTo>
                    <a:lnTo>
                      <a:pt x="134819" y="0"/>
                    </a:lnTo>
                    <a:lnTo>
                      <a:pt x="174247" y="39428"/>
                    </a:lnTo>
                    <a:lnTo>
                      <a:pt x="0" y="213674"/>
                    </a:lnTo>
                    <a:lnTo>
                      <a:pt x="20364" y="234038"/>
                    </a:lnTo>
                    <a:lnTo>
                      <a:pt x="194610" y="59863"/>
                    </a:lnTo>
                    <a:lnTo>
                      <a:pt x="234038" y="99219"/>
                    </a:lnTo>
                    <a:close/>
                  </a:path>
                </a:pathLst>
              </a:custGeom>
              <a:grpFill/>
              <a:ln w="7144" cap="flat">
                <a:noFill/>
                <a:prstDash val="solid"/>
                <a:miter/>
              </a:ln>
            </p:spPr>
            <p:txBody>
              <a:bodyPr rtlCol="0" anchor="ctr"/>
              <a:lstStyle/>
              <a:p>
                <a:endParaRPr lang="zh-CN" altLang="en-US"/>
              </a:p>
            </p:txBody>
          </p:sp>
        </p:grpSp>
      </p:grpSp>
      <p:pic>
        <p:nvPicPr>
          <p:cNvPr id="27" name="图片 26">
            <a:extLst>
              <a:ext uri="{FF2B5EF4-FFF2-40B4-BE49-F238E27FC236}">
                <a16:creationId xmlns:a16="http://schemas.microsoft.com/office/drawing/2014/main" id="{08C7491B-83A9-37BE-6761-23A9A7C9C1BC}"/>
              </a:ext>
            </a:extLst>
          </p:cNvPr>
          <p:cNvPicPr>
            <a:picLocks noChangeAspect="1"/>
          </p:cNvPicPr>
          <p:nvPr/>
        </p:nvPicPr>
        <p:blipFill>
          <a:blip r:embed="rId11"/>
          <a:stretch>
            <a:fillRect/>
          </a:stretch>
        </p:blipFill>
        <p:spPr>
          <a:xfrm>
            <a:off x="1534816" y="837135"/>
            <a:ext cx="7854780" cy="5652410"/>
          </a:xfrm>
          <a:prstGeom prst="rect">
            <a:avLst/>
          </a:prstGeom>
        </p:spPr>
      </p:pic>
    </p:spTree>
    <p:extLst>
      <p:ext uri="{BB962C8B-B14F-4D97-AF65-F5344CB8AC3E}">
        <p14:creationId xmlns:p14="http://schemas.microsoft.com/office/powerpoint/2010/main" val="195869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8CAC3"/>
            </a:gs>
            <a:gs pos="40000">
              <a:srgbClr val="A8CAC3"/>
            </a:gs>
            <a:gs pos="86000">
              <a:srgbClr val="E6B69A"/>
            </a:gs>
            <a:gs pos="68000">
              <a:srgbClr val="ECBAA2"/>
            </a:gs>
          </a:gsLst>
          <a:lin ang="8100000" scaled="1"/>
          <a:tileRect/>
        </a:gradFill>
        <a:effectLst/>
      </p:bgPr>
    </p:bg>
    <p:spTree>
      <p:nvGrpSpPr>
        <p:cNvPr id="1" name=""/>
        <p:cNvGrpSpPr/>
        <p:nvPr/>
      </p:nvGrpSpPr>
      <p:grpSpPr>
        <a:xfrm>
          <a:off x="0" y="0"/>
          <a:ext cx="0" cy="0"/>
          <a:chOff x="0" y="0"/>
          <a:chExt cx="0" cy="0"/>
        </a:xfrm>
      </p:grpSpPr>
      <p:sp>
        <p:nvSpPr>
          <p:cNvPr id="2" name="不完整圆 1">
            <a:extLst>
              <a:ext uri="{FF2B5EF4-FFF2-40B4-BE49-F238E27FC236}">
                <a16:creationId xmlns:a16="http://schemas.microsoft.com/office/drawing/2014/main" id="{858A9DD6-FB25-4599-B666-942617DFD403}"/>
              </a:ext>
            </a:extLst>
          </p:cNvPr>
          <p:cNvSpPr/>
          <p:nvPr/>
        </p:nvSpPr>
        <p:spPr>
          <a:xfrm rot="5400000">
            <a:off x="-7045047" y="661283"/>
            <a:ext cx="13898882" cy="12576313"/>
          </a:xfrm>
          <a:prstGeom prst="pie">
            <a:avLst>
              <a:gd name="adj1" fmla="val 10802750"/>
              <a:gd name="adj2" fmla="val 16200000"/>
            </a:avLst>
          </a:prstGeom>
          <a:blipFill>
            <a:blip r:embed="rId2"/>
            <a:stretch>
              <a:fillRect l="-100000" t="-41000" r="-3000" b="-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任意多边形: 形状 4">
            <a:extLst>
              <a:ext uri="{FF2B5EF4-FFF2-40B4-BE49-F238E27FC236}">
                <a16:creationId xmlns:a16="http://schemas.microsoft.com/office/drawing/2014/main" id="{16323C41-B76E-4B65-B083-42EE263563B8}"/>
              </a:ext>
            </a:extLst>
          </p:cNvPr>
          <p:cNvSpPr/>
          <p:nvPr/>
        </p:nvSpPr>
        <p:spPr>
          <a:xfrm>
            <a:off x="7562850" y="-66675"/>
            <a:ext cx="4629150" cy="7172325"/>
          </a:xfrm>
          <a:custGeom>
            <a:avLst/>
            <a:gdLst>
              <a:gd name="connsiteX0" fmla="*/ 284923 w 4253948"/>
              <a:gd name="connsiteY0" fmla="*/ 0 h 3429000"/>
              <a:gd name="connsiteX1" fmla="*/ 4253948 w 4253948"/>
              <a:gd name="connsiteY1" fmla="*/ 0 h 3429000"/>
              <a:gd name="connsiteX2" fmla="*/ 4253948 w 4253948"/>
              <a:gd name="connsiteY2" fmla="*/ 3429000 h 3429000"/>
              <a:gd name="connsiteX3" fmla="*/ 4216403 w 4253948"/>
              <a:gd name="connsiteY3" fmla="*/ 3429000 h 3429000"/>
              <a:gd name="connsiteX4" fmla="*/ 4208217 w 4253948"/>
              <a:gd name="connsiteY4" fmla="*/ 3364582 h 3429000"/>
              <a:gd name="connsiteX5" fmla="*/ 284923 w 4253948"/>
              <a:gd name="connsiteY5" fmla="*/ 0 h 3429000"/>
              <a:gd name="connsiteX6" fmla="*/ 0 w 4253948"/>
              <a:gd name="connsiteY6" fmla="*/ 0 h 3429000"/>
              <a:gd name="connsiteX7" fmla="*/ 284923 w 4253948"/>
              <a:gd name="connsiteY7" fmla="*/ 0 h 3429000"/>
              <a:gd name="connsiteX8" fmla="*/ 80678 w 4253948"/>
              <a:gd name="connsiteY8" fmla="*/ 5165 h 3429000"/>
              <a:gd name="connsiteX9" fmla="*/ 0 w 4253948"/>
              <a:gd name="connsiteY9" fmla="*/ 11299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3948" h="3429000">
                <a:moveTo>
                  <a:pt x="284923" y="0"/>
                </a:moveTo>
                <a:lnTo>
                  <a:pt x="4253948" y="0"/>
                </a:lnTo>
                <a:lnTo>
                  <a:pt x="4253948" y="3429000"/>
                </a:lnTo>
                <a:lnTo>
                  <a:pt x="4216403" y="3429000"/>
                </a:lnTo>
                <a:lnTo>
                  <a:pt x="4208217" y="3364582"/>
                </a:lnTo>
                <a:cubicBezTo>
                  <a:pt x="3917115" y="1459425"/>
                  <a:pt x="2271453" y="0"/>
                  <a:pt x="284923" y="0"/>
                </a:cubicBezTo>
                <a:close/>
                <a:moveTo>
                  <a:pt x="0" y="0"/>
                </a:moveTo>
                <a:lnTo>
                  <a:pt x="284923" y="0"/>
                </a:lnTo>
                <a:cubicBezTo>
                  <a:pt x="216422" y="0"/>
                  <a:pt x="148327" y="1735"/>
                  <a:pt x="80678" y="5165"/>
                </a:cubicBezTo>
                <a:lnTo>
                  <a:pt x="0" y="11299"/>
                </a:lnTo>
                <a:close/>
              </a:path>
            </a:pathLst>
          </a:custGeom>
          <a:blipFill>
            <a:blip r:embed="rId2"/>
            <a:stretch>
              <a:fillRect l="-100000" t="-41000" r="-3000" b="-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文本框 5">
            <a:extLst>
              <a:ext uri="{FF2B5EF4-FFF2-40B4-BE49-F238E27FC236}">
                <a16:creationId xmlns:a16="http://schemas.microsoft.com/office/drawing/2014/main" id="{00D77646-289D-41F0-81C3-D644410B0D9B}"/>
              </a:ext>
            </a:extLst>
          </p:cNvPr>
          <p:cNvSpPr txBox="1"/>
          <p:nvPr/>
        </p:nvSpPr>
        <p:spPr>
          <a:xfrm>
            <a:off x="4562474" y="1406557"/>
            <a:ext cx="3651382" cy="369332"/>
          </a:xfrm>
          <a:prstGeom prst="rect">
            <a:avLst/>
          </a:prstGeom>
          <a:noFill/>
        </p:spPr>
        <p:txBody>
          <a:bodyPr wrap="square" rtlCol="0">
            <a:spAutoFit/>
          </a:bodyPr>
          <a:lstStyle/>
          <a:p>
            <a:r>
              <a:rPr lang="zh-CN" altLang="en-US">
                <a:latin typeface="字魂58号-创中黑" panose="00000500000000000000" pitchFamily="2" charset="-122"/>
                <a:ea typeface="字魂58号-创中黑" panose="00000500000000000000" pitchFamily="2" charset="-122"/>
              </a:rPr>
              <a:t>冒泡排序、快速排序</a:t>
            </a:r>
            <a:endParaRPr lang="zh-CN" altLang="en-US" dirty="0">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D1C41364-3949-430D-87DF-1B00885160CB}"/>
              </a:ext>
            </a:extLst>
          </p:cNvPr>
          <p:cNvSpPr txBox="1"/>
          <p:nvPr/>
        </p:nvSpPr>
        <p:spPr>
          <a:xfrm>
            <a:off x="4540428" y="743955"/>
            <a:ext cx="3651382" cy="369332"/>
          </a:xfrm>
          <a:prstGeom prst="rect">
            <a:avLst/>
          </a:prstGeom>
          <a:noFill/>
        </p:spPr>
        <p:txBody>
          <a:bodyPr wrap="square" rtlCol="0">
            <a:spAutoFit/>
          </a:bodyPr>
          <a:lstStyle/>
          <a:p>
            <a:r>
              <a:rPr lang="zh-CN" altLang="en-US">
                <a:latin typeface="字魂58号-创中黑" panose="00000500000000000000" pitchFamily="2" charset="-122"/>
                <a:ea typeface="字魂58号-创中黑" panose="00000500000000000000" pitchFamily="2" charset="-122"/>
              </a:rPr>
              <a:t>排序算法</a:t>
            </a:r>
            <a:endParaRPr lang="zh-CN" altLang="en-US" dirty="0">
              <a:latin typeface="字魂58号-创中黑" panose="00000500000000000000" pitchFamily="2" charset="-122"/>
              <a:ea typeface="字魂58号-创中黑" panose="00000500000000000000" pitchFamily="2" charset="-122"/>
            </a:endParaRPr>
          </a:p>
        </p:txBody>
      </p:sp>
      <p:sp>
        <p:nvSpPr>
          <p:cNvPr id="12" name="椭圆 11">
            <a:extLst>
              <a:ext uri="{FF2B5EF4-FFF2-40B4-BE49-F238E27FC236}">
                <a16:creationId xmlns:a16="http://schemas.microsoft.com/office/drawing/2014/main" id="{BC50757E-9692-467F-A56F-93A370562950}"/>
              </a:ext>
            </a:extLst>
          </p:cNvPr>
          <p:cNvSpPr/>
          <p:nvPr/>
        </p:nvSpPr>
        <p:spPr>
          <a:xfrm>
            <a:off x="3718075" y="765509"/>
            <a:ext cx="641048" cy="64104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A3AB4A5-CAA1-4E2F-BADA-0A757F1BADA9}"/>
              </a:ext>
            </a:extLst>
          </p:cNvPr>
          <p:cNvSpPr txBox="1"/>
          <p:nvPr/>
        </p:nvSpPr>
        <p:spPr>
          <a:xfrm>
            <a:off x="1022520" y="3406291"/>
            <a:ext cx="1184940" cy="646331"/>
          </a:xfrm>
          <a:prstGeom prst="rect">
            <a:avLst/>
          </a:prstGeom>
          <a:noFill/>
        </p:spPr>
        <p:txBody>
          <a:bodyPr wrap="none" rtlCol="0">
            <a:spAutoFit/>
          </a:bodyPr>
          <a:lstStyle/>
          <a:p>
            <a:r>
              <a:rPr lang="zh-CN" altLang="en-US" sz="3600" spc="300">
                <a:latin typeface="字魂58号-创中黑" panose="00000500000000000000" pitchFamily="2" charset="-122"/>
                <a:ea typeface="字魂58号-创中黑" panose="00000500000000000000" pitchFamily="2" charset="-122"/>
              </a:rPr>
              <a:t>预习</a:t>
            </a:r>
            <a:endParaRPr lang="zh-CN" altLang="en-US" sz="3600" spc="300" dirty="0">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4064005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714371-0B98-4674-90F2-8C14E3825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953" y="-2672956"/>
            <a:ext cx="6846096" cy="12192001"/>
          </a:xfrm>
          <a:prstGeom prst="rect">
            <a:avLst/>
          </a:prstGeom>
        </p:spPr>
      </p:pic>
      <p:sp>
        <p:nvSpPr>
          <p:cNvPr id="3" name="矩形 2">
            <a:extLst>
              <a:ext uri="{FF2B5EF4-FFF2-40B4-BE49-F238E27FC236}">
                <a16:creationId xmlns:a16="http://schemas.microsoft.com/office/drawing/2014/main" id="{9BB4598D-ED49-40A5-9B29-3F868213A2EE}"/>
              </a:ext>
            </a:extLst>
          </p:cNvPr>
          <p:cNvSpPr/>
          <p:nvPr/>
        </p:nvSpPr>
        <p:spPr>
          <a:xfrm>
            <a:off x="95250" y="85725"/>
            <a:ext cx="12001500" cy="6619875"/>
          </a:xfrm>
          <a:prstGeom prst="rect">
            <a:avLst/>
          </a:prstGeom>
          <a:solidFill>
            <a:schemeClr val="bg1">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52A8756-E628-4FAD-9E27-A58A6A2099B8}"/>
              </a:ext>
            </a:extLst>
          </p:cNvPr>
          <p:cNvSpPr/>
          <p:nvPr/>
        </p:nvSpPr>
        <p:spPr>
          <a:xfrm>
            <a:off x="3131250" y="-1"/>
            <a:ext cx="5562600" cy="6858000"/>
          </a:xfrm>
          <a:prstGeom prst="rect">
            <a:avLst/>
          </a:prstGeom>
          <a:solidFill>
            <a:srgbClr val="E6B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36213A4-4818-44B4-9AA4-D2C8881D06BE}"/>
              </a:ext>
            </a:extLst>
          </p:cNvPr>
          <p:cNvSpPr txBox="1"/>
          <p:nvPr/>
        </p:nvSpPr>
        <p:spPr>
          <a:xfrm>
            <a:off x="6977655" y="5486855"/>
            <a:ext cx="5371983" cy="461665"/>
          </a:xfrm>
          <a:prstGeom prst="rect">
            <a:avLst/>
          </a:prstGeom>
          <a:noFill/>
        </p:spPr>
        <p:txBody>
          <a:bodyPr wrap="square" rtlCol="0">
            <a:spAutoFit/>
          </a:bodyPr>
          <a:lstStyle/>
          <a:p>
            <a:r>
              <a:rPr lang="en-US" altLang="zh-CN" sz="2400">
                <a:solidFill>
                  <a:schemeClr val="bg1"/>
                </a:solidFill>
                <a:latin typeface="汉标康熙字典内府简" panose="020B0503020204020204" pitchFamily="34" charset="-122"/>
                <a:ea typeface="汉标康熙字典内府简" panose="020B0503020204020204" pitchFamily="34" charset="-122"/>
              </a:rPr>
              <a:t>2022/8/16</a:t>
            </a:r>
            <a:endParaRPr lang="zh-CN" altLang="en-US" sz="2400" dirty="0">
              <a:solidFill>
                <a:schemeClr val="bg1"/>
              </a:solidFill>
              <a:latin typeface="汉标康熙字典内府简" panose="020B0503020204020204" pitchFamily="34" charset="-122"/>
              <a:ea typeface="汉标康熙字典内府简" panose="020B0503020204020204" pitchFamily="34" charset="-122"/>
            </a:endParaRPr>
          </a:p>
        </p:txBody>
      </p:sp>
      <p:sp>
        <p:nvSpPr>
          <p:cNvPr id="6" name="文本框 5">
            <a:extLst>
              <a:ext uri="{FF2B5EF4-FFF2-40B4-BE49-F238E27FC236}">
                <a16:creationId xmlns:a16="http://schemas.microsoft.com/office/drawing/2014/main" id="{4347D18B-985E-4EE4-B958-CCFA92EE0BC1}"/>
              </a:ext>
            </a:extLst>
          </p:cNvPr>
          <p:cNvSpPr txBox="1"/>
          <p:nvPr/>
        </p:nvSpPr>
        <p:spPr>
          <a:xfrm>
            <a:off x="4782052" y="2518350"/>
            <a:ext cx="2339102" cy="646331"/>
          </a:xfrm>
          <a:prstGeom prst="rect">
            <a:avLst/>
          </a:prstGeom>
          <a:noFill/>
        </p:spPr>
        <p:txBody>
          <a:bodyPr wrap="none" rtlCol="0">
            <a:spAutoFit/>
          </a:bodyPr>
          <a:lstStyle/>
          <a:p>
            <a:r>
              <a:rPr lang="zh-CN" altLang="en-US" sz="3600" spc="600" dirty="0">
                <a:latin typeface="字魂58号-创中黑" panose="00000500000000000000" pitchFamily="2" charset="-122"/>
                <a:ea typeface="字魂58号-创中黑" panose="00000500000000000000" pitchFamily="2" charset="-122"/>
              </a:rPr>
              <a:t>谢谢观看</a:t>
            </a:r>
          </a:p>
        </p:txBody>
      </p:sp>
      <p:pic>
        <p:nvPicPr>
          <p:cNvPr id="7" name="图片 6">
            <a:extLst>
              <a:ext uri="{FF2B5EF4-FFF2-40B4-BE49-F238E27FC236}">
                <a16:creationId xmlns:a16="http://schemas.microsoft.com/office/drawing/2014/main" id="{B91BE48B-DA7F-4B42-9311-B1BDE6B64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907"/>
            <a:ext cx="4612476" cy="6858000"/>
          </a:xfrm>
          <a:prstGeom prst="rect">
            <a:avLst/>
          </a:prstGeom>
        </p:spPr>
      </p:pic>
      <p:pic>
        <p:nvPicPr>
          <p:cNvPr id="8" name="图片 7">
            <a:extLst>
              <a:ext uri="{FF2B5EF4-FFF2-40B4-BE49-F238E27FC236}">
                <a16:creationId xmlns:a16="http://schemas.microsoft.com/office/drawing/2014/main" id="{1C420A7B-B8AC-40C7-8159-6E3F2145D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114" y="11907"/>
            <a:ext cx="3507138" cy="1785938"/>
          </a:xfrm>
          <a:prstGeom prst="rect">
            <a:avLst/>
          </a:prstGeom>
        </p:spPr>
      </p:pic>
      <p:grpSp>
        <p:nvGrpSpPr>
          <p:cNvPr id="9" name="组合 8">
            <a:extLst>
              <a:ext uri="{FF2B5EF4-FFF2-40B4-BE49-F238E27FC236}">
                <a16:creationId xmlns:a16="http://schemas.microsoft.com/office/drawing/2014/main" id="{54F59685-E91B-41A5-8E29-D65D78F783AE}"/>
              </a:ext>
            </a:extLst>
          </p:cNvPr>
          <p:cNvGrpSpPr/>
          <p:nvPr/>
        </p:nvGrpSpPr>
        <p:grpSpPr>
          <a:xfrm>
            <a:off x="6274515" y="4161425"/>
            <a:ext cx="564888" cy="564888"/>
            <a:chOff x="6995651" y="4428125"/>
            <a:chExt cx="564888" cy="564888"/>
          </a:xfrm>
        </p:grpSpPr>
        <p:sp>
          <p:nvSpPr>
            <p:cNvPr id="10" name="椭圆 9">
              <a:extLst>
                <a:ext uri="{FF2B5EF4-FFF2-40B4-BE49-F238E27FC236}">
                  <a16:creationId xmlns:a16="http://schemas.microsoft.com/office/drawing/2014/main" id="{11B01B79-BA21-4C0F-B296-929362EA099F}"/>
                </a:ext>
              </a:extLst>
            </p:cNvPr>
            <p:cNvSpPr/>
            <p:nvPr/>
          </p:nvSpPr>
          <p:spPr>
            <a:xfrm>
              <a:off x="6995651" y="4428125"/>
              <a:ext cx="564888" cy="5648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descr="正义天平">
              <a:extLst>
                <a:ext uri="{FF2B5EF4-FFF2-40B4-BE49-F238E27FC236}">
                  <a16:creationId xmlns:a16="http://schemas.microsoft.com/office/drawing/2014/main" id="{FE7E7547-6CC3-4B43-8F7D-5219D87BD6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11222" y="4517187"/>
              <a:ext cx="335584" cy="335584"/>
            </a:xfrm>
            <a:prstGeom prst="rect">
              <a:avLst/>
            </a:prstGeom>
          </p:spPr>
        </p:pic>
      </p:grpSp>
      <p:grpSp>
        <p:nvGrpSpPr>
          <p:cNvPr id="12" name="组合 11">
            <a:extLst>
              <a:ext uri="{FF2B5EF4-FFF2-40B4-BE49-F238E27FC236}">
                <a16:creationId xmlns:a16="http://schemas.microsoft.com/office/drawing/2014/main" id="{18D0DD06-13C2-4140-A538-6A0A50B2453B}"/>
              </a:ext>
            </a:extLst>
          </p:cNvPr>
          <p:cNvGrpSpPr/>
          <p:nvPr/>
        </p:nvGrpSpPr>
        <p:grpSpPr>
          <a:xfrm>
            <a:off x="3744409" y="4161425"/>
            <a:ext cx="564888" cy="564888"/>
            <a:chOff x="3813692" y="4398601"/>
            <a:chExt cx="564888" cy="564888"/>
          </a:xfrm>
        </p:grpSpPr>
        <p:sp>
          <p:nvSpPr>
            <p:cNvPr id="13" name="椭圆 12">
              <a:extLst>
                <a:ext uri="{FF2B5EF4-FFF2-40B4-BE49-F238E27FC236}">
                  <a16:creationId xmlns:a16="http://schemas.microsoft.com/office/drawing/2014/main" id="{C6D1D1DF-76D0-4D72-A850-9BBBF3331E4A}"/>
                </a:ext>
              </a:extLst>
            </p:cNvPr>
            <p:cNvSpPr/>
            <p:nvPr/>
          </p:nvSpPr>
          <p:spPr>
            <a:xfrm>
              <a:off x="3813692" y="4398601"/>
              <a:ext cx="564888" cy="5648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descr="保险箱">
              <a:extLst>
                <a:ext uri="{FF2B5EF4-FFF2-40B4-BE49-F238E27FC236}">
                  <a16:creationId xmlns:a16="http://schemas.microsoft.com/office/drawing/2014/main" id="{E995F9E1-5F8F-46ED-9823-532B424580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03275" y="4517187"/>
              <a:ext cx="335584" cy="335584"/>
            </a:xfrm>
            <a:prstGeom prst="rect">
              <a:avLst/>
            </a:prstGeom>
          </p:spPr>
        </p:pic>
      </p:grpSp>
      <p:grpSp>
        <p:nvGrpSpPr>
          <p:cNvPr id="15" name="组合 14">
            <a:extLst>
              <a:ext uri="{FF2B5EF4-FFF2-40B4-BE49-F238E27FC236}">
                <a16:creationId xmlns:a16="http://schemas.microsoft.com/office/drawing/2014/main" id="{397DB663-239B-4E9C-95EA-32985EC40865}"/>
              </a:ext>
            </a:extLst>
          </p:cNvPr>
          <p:cNvGrpSpPr/>
          <p:nvPr/>
        </p:nvGrpSpPr>
        <p:grpSpPr>
          <a:xfrm>
            <a:off x="5009462" y="4161425"/>
            <a:ext cx="564888" cy="564888"/>
            <a:chOff x="4439576" y="4428125"/>
            <a:chExt cx="564888" cy="564888"/>
          </a:xfrm>
        </p:grpSpPr>
        <p:sp>
          <p:nvSpPr>
            <p:cNvPr id="16" name="椭圆 15">
              <a:extLst>
                <a:ext uri="{FF2B5EF4-FFF2-40B4-BE49-F238E27FC236}">
                  <a16:creationId xmlns:a16="http://schemas.microsoft.com/office/drawing/2014/main" id="{DA47B2D9-B025-44DF-822D-B28202787926}"/>
                </a:ext>
              </a:extLst>
            </p:cNvPr>
            <p:cNvSpPr/>
            <p:nvPr/>
          </p:nvSpPr>
          <p:spPr>
            <a:xfrm>
              <a:off x="4439576" y="4428125"/>
              <a:ext cx="564888" cy="5648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手铐">
              <a:extLst>
                <a:ext uri="{FF2B5EF4-FFF2-40B4-BE49-F238E27FC236}">
                  <a16:creationId xmlns:a16="http://schemas.microsoft.com/office/drawing/2014/main" id="{4806FA52-8E84-4773-898F-6A0E1F6103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56736" y="4517187"/>
              <a:ext cx="335584" cy="335584"/>
            </a:xfrm>
            <a:prstGeom prst="rect">
              <a:avLst/>
            </a:prstGeom>
          </p:spPr>
        </p:pic>
      </p:grpSp>
      <p:grpSp>
        <p:nvGrpSpPr>
          <p:cNvPr id="18" name="组合 17">
            <a:extLst>
              <a:ext uri="{FF2B5EF4-FFF2-40B4-BE49-F238E27FC236}">
                <a16:creationId xmlns:a16="http://schemas.microsoft.com/office/drawing/2014/main" id="{18756B69-EA29-490E-8435-A09042924559}"/>
              </a:ext>
            </a:extLst>
          </p:cNvPr>
          <p:cNvGrpSpPr/>
          <p:nvPr/>
        </p:nvGrpSpPr>
        <p:grpSpPr>
          <a:xfrm>
            <a:off x="7539568" y="4161425"/>
            <a:ext cx="564888" cy="564888"/>
            <a:chOff x="7608851" y="4356583"/>
            <a:chExt cx="564888" cy="564888"/>
          </a:xfrm>
        </p:grpSpPr>
        <p:sp>
          <p:nvSpPr>
            <p:cNvPr id="19" name="椭圆 18">
              <a:extLst>
                <a:ext uri="{FF2B5EF4-FFF2-40B4-BE49-F238E27FC236}">
                  <a16:creationId xmlns:a16="http://schemas.microsoft.com/office/drawing/2014/main" id="{09117AB9-F9B4-4324-852B-A1CD7AA40B8A}"/>
                </a:ext>
              </a:extLst>
            </p:cNvPr>
            <p:cNvSpPr/>
            <p:nvPr/>
          </p:nvSpPr>
          <p:spPr>
            <a:xfrm>
              <a:off x="7608851" y="4356583"/>
              <a:ext cx="564888" cy="5648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图形 12" descr="上升趋势条形图">
              <a:extLst>
                <a:ext uri="{FF2B5EF4-FFF2-40B4-BE49-F238E27FC236}">
                  <a16:creationId xmlns:a16="http://schemas.microsoft.com/office/drawing/2014/main" id="{5296A914-3742-43E6-9FC1-99D52C0B9349}"/>
                </a:ext>
              </a:extLst>
            </p:cNvPr>
            <p:cNvGrpSpPr/>
            <p:nvPr/>
          </p:nvGrpSpPr>
          <p:grpSpPr>
            <a:xfrm>
              <a:off x="7676110" y="4458258"/>
              <a:ext cx="364699" cy="364699"/>
              <a:chOff x="5638800" y="3192968"/>
              <a:chExt cx="693232" cy="693232"/>
            </a:xfrm>
            <a:solidFill>
              <a:srgbClr val="A8CAC3"/>
            </a:solidFill>
          </p:grpSpPr>
          <p:sp>
            <p:nvSpPr>
              <p:cNvPr id="21" name="任意多边形: 形状 20">
                <a:extLst>
                  <a:ext uri="{FF2B5EF4-FFF2-40B4-BE49-F238E27FC236}">
                    <a16:creationId xmlns:a16="http://schemas.microsoft.com/office/drawing/2014/main" id="{7F7C8B1A-C4EC-4E21-885D-C08FF2E6549C}"/>
                  </a:ext>
                </a:extLst>
              </p:cNvPr>
              <p:cNvSpPr/>
              <p:nvPr/>
            </p:nvSpPr>
            <p:spPr>
              <a:xfrm>
                <a:off x="5739896" y="3286843"/>
                <a:ext cx="498260" cy="505481"/>
              </a:xfrm>
              <a:custGeom>
                <a:avLst/>
                <a:gdLst>
                  <a:gd name="connsiteX0" fmla="*/ 43327 w 498260"/>
                  <a:gd name="connsiteY0" fmla="*/ 0 h 505481"/>
                  <a:gd name="connsiteX1" fmla="*/ 0 w 498260"/>
                  <a:gd name="connsiteY1" fmla="*/ 0 h 505481"/>
                  <a:gd name="connsiteX2" fmla="*/ 0 w 498260"/>
                  <a:gd name="connsiteY2" fmla="*/ 505482 h 505481"/>
                  <a:gd name="connsiteX3" fmla="*/ 498261 w 498260"/>
                  <a:gd name="connsiteY3" fmla="*/ 505482 h 505481"/>
                  <a:gd name="connsiteX4" fmla="*/ 498261 w 498260"/>
                  <a:gd name="connsiteY4" fmla="*/ 462155 h 505481"/>
                  <a:gd name="connsiteX5" fmla="*/ 43327 w 498260"/>
                  <a:gd name="connsiteY5" fmla="*/ 462155 h 505481"/>
                  <a:gd name="connsiteX6" fmla="*/ 43327 w 498260"/>
                  <a:gd name="connsiteY6" fmla="*/ 0 h 50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260" h="505481">
                    <a:moveTo>
                      <a:pt x="43327" y="0"/>
                    </a:moveTo>
                    <a:lnTo>
                      <a:pt x="0" y="0"/>
                    </a:lnTo>
                    <a:lnTo>
                      <a:pt x="0" y="505482"/>
                    </a:lnTo>
                    <a:lnTo>
                      <a:pt x="498261" y="505482"/>
                    </a:lnTo>
                    <a:lnTo>
                      <a:pt x="498261" y="462155"/>
                    </a:lnTo>
                    <a:lnTo>
                      <a:pt x="43327" y="462155"/>
                    </a:lnTo>
                    <a:lnTo>
                      <a:pt x="43327" y="0"/>
                    </a:lnTo>
                    <a:close/>
                  </a:path>
                </a:pathLst>
              </a:custGeom>
              <a:grpFill/>
              <a:ln w="7144"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9B4ECD0B-0CB2-48DC-A336-90A11A0EB041}"/>
                  </a:ext>
                </a:extLst>
              </p:cNvPr>
              <p:cNvSpPr/>
              <p:nvPr/>
            </p:nvSpPr>
            <p:spPr>
              <a:xfrm rot="-10800000">
                <a:off x="6129839" y="3286843"/>
                <a:ext cx="108317" cy="418827"/>
              </a:xfrm>
              <a:custGeom>
                <a:avLst/>
                <a:gdLst>
                  <a:gd name="connsiteX0" fmla="*/ 0 w 108317"/>
                  <a:gd name="connsiteY0" fmla="*/ 0 h 418827"/>
                  <a:gd name="connsiteX1" fmla="*/ 108318 w 108317"/>
                  <a:gd name="connsiteY1" fmla="*/ 0 h 418827"/>
                  <a:gd name="connsiteX2" fmla="*/ 108318 w 108317"/>
                  <a:gd name="connsiteY2" fmla="*/ 418828 h 418827"/>
                  <a:gd name="connsiteX3" fmla="*/ 0 w 108317"/>
                  <a:gd name="connsiteY3" fmla="*/ 418828 h 418827"/>
                </a:gdLst>
                <a:ahLst/>
                <a:cxnLst>
                  <a:cxn ang="0">
                    <a:pos x="connsiteX0" y="connsiteY0"/>
                  </a:cxn>
                  <a:cxn ang="0">
                    <a:pos x="connsiteX1" y="connsiteY1"/>
                  </a:cxn>
                  <a:cxn ang="0">
                    <a:pos x="connsiteX2" y="connsiteY2"/>
                  </a:cxn>
                  <a:cxn ang="0">
                    <a:pos x="connsiteX3" y="connsiteY3"/>
                  </a:cxn>
                </a:cxnLst>
                <a:rect l="l" t="t" r="r" b="b"/>
                <a:pathLst>
                  <a:path w="108317" h="418827">
                    <a:moveTo>
                      <a:pt x="0" y="0"/>
                    </a:moveTo>
                    <a:lnTo>
                      <a:pt x="108318" y="0"/>
                    </a:lnTo>
                    <a:lnTo>
                      <a:pt x="108318" y="418828"/>
                    </a:lnTo>
                    <a:lnTo>
                      <a:pt x="0" y="418828"/>
                    </a:lnTo>
                    <a:close/>
                  </a:path>
                </a:pathLst>
              </a:custGeom>
              <a:grpFill/>
              <a:ln w="7144"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01897309-B9C0-43CF-9DDB-BD69AF57F7D9}"/>
                  </a:ext>
                </a:extLst>
              </p:cNvPr>
              <p:cNvSpPr/>
              <p:nvPr/>
            </p:nvSpPr>
            <p:spPr>
              <a:xfrm rot="-10800000">
                <a:off x="5978194" y="3431266"/>
                <a:ext cx="108317" cy="274404"/>
              </a:xfrm>
              <a:custGeom>
                <a:avLst/>
                <a:gdLst>
                  <a:gd name="connsiteX0" fmla="*/ 0 w 108317"/>
                  <a:gd name="connsiteY0" fmla="*/ 0 h 274404"/>
                  <a:gd name="connsiteX1" fmla="*/ 108318 w 108317"/>
                  <a:gd name="connsiteY1" fmla="*/ 0 h 274404"/>
                  <a:gd name="connsiteX2" fmla="*/ 108318 w 108317"/>
                  <a:gd name="connsiteY2" fmla="*/ 274404 h 274404"/>
                  <a:gd name="connsiteX3" fmla="*/ 0 w 108317"/>
                  <a:gd name="connsiteY3" fmla="*/ 274404 h 274404"/>
                </a:gdLst>
                <a:ahLst/>
                <a:cxnLst>
                  <a:cxn ang="0">
                    <a:pos x="connsiteX0" y="connsiteY0"/>
                  </a:cxn>
                  <a:cxn ang="0">
                    <a:pos x="connsiteX1" y="connsiteY1"/>
                  </a:cxn>
                  <a:cxn ang="0">
                    <a:pos x="connsiteX2" y="connsiteY2"/>
                  </a:cxn>
                  <a:cxn ang="0">
                    <a:pos x="connsiteX3" y="connsiteY3"/>
                  </a:cxn>
                </a:cxnLst>
                <a:rect l="l" t="t" r="r" b="b"/>
                <a:pathLst>
                  <a:path w="108317" h="274404">
                    <a:moveTo>
                      <a:pt x="0" y="0"/>
                    </a:moveTo>
                    <a:lnTo>
                      <a:pt x="108318" y="0"/>
                    </a:lnTo>
                    <a:lnTo>
                      <a:pt x="108318" y="274404"/>
                    </a:lnTo>
                    <a:lnTo>
                      <a:pt x="0" y="274404"/>
                    </a:lnTo>
                    <a:close/>
                  </a:path>
                </a:pathLst>
              </a:custGeom>
              <a:grpFill/>
              <a:ln w="7144"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345145C-9E25-4833-8ACE-2500C0B26DD9}"/>
                  </a:ext>
                </a:extLst>
              </p:cNvPr>
              <p:cNvSpPr/>
              <p:nvPr/>
            </p:nvSpPr>
            <p:spPr>
              <a:xfrm rot="-10800000">
                <a:off x="5826550" y="3561247"/>
                <a:ext cx="108317" cy="144423"/>
              </a:xfrm>
              <a:custGeom>
                <a:avLst/>
                <a:gdLst>
                  <a:gd name="connsiteX0" fmla="*/ 0 w 108317"/>
                  <a:gd name="connsiteY0" fmla="*/ 0 h 144423"/>
                  <a:gd name="connsiteX1" fmla="*/ 108318 w 108317"/>
                  <a:gd name="connsiteY1" fmla="*/ 0 h 144423"/>
                  <a:gd name="connsiteX2" fmla="*/ 108318 w 108317"/>
                  <a:gd name="connsiteY2" fmla="*/ 144423 h 144423"/>
                  <a:gd name="connsiteX3" fmla="*/ 0 w 108317"/>
                  <a:gd name="connsiteY3" fmla="*/ 144423 h 144423"/>
                </a:gdLst>
                <a:ahLst/>
                <a:cxnLst>
                  <a:cxn ang="0">
                    <a:pos x="connsiteX0" y="connsiteY0"/>
                  </a:cxn>
                  <a:cxn ang="0">
                    <a:pos x="connsiteX1" y="connsiteY1"/>
                  </a:cxn>
                  <a:cxn ang="0">
                    <a:pos x="connsiteX2" y="connsiteY2"/>
                  </a:cxn>
                  <a:cxn ang="0">
                    <a:pos x="connsiteX3" y="connsiteY3"/>
                  </a:cxn>
                </a:cxnLst>
                <a:rect l="l" t="t" r="r" b="b"/>
                <a:pathLst>
                  <a:path w="108317" h="144423">
                    <a:moveTo>
                      <a:pt x="0" y="0"/>
                    </a:moveTo>
                    <a:lnTo>
                      <a:pt x="108318" y="0"/>
                    </a:lnTo>
                    <a:lnTo>
                      <a:pt x="108318" y="144423"/>
                    </a:lnTo>
                    <a:lnTo>
                      <a:pt x="0" y="144423"/>
                    </a:lnTo>
                    <a:close/>
                  </a:path>
                </a:pathLst>
              </a:custGeom>
              <a:grpFill/>
              <a:ln w="7144"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FD12759-2E78-48CA-B2D1-29952B80AA0D}"/>
                  </a:ext>
                </a:extLst>
              </p:cNvPr>
              <p:cNvSpPr/>
              <p:nvPr/>
            </p:nvSpPr>
            <p:spPr>
              <a:xfrm>
                <a:off x="5823589" y="3286843"/>
                <a:ext cx="234038" cy="234038"/>
              </a:xfrm>
              <a:custGeom>
                <a:avLst/>
                <a:gdLst>
                  <a:gd name="connsiteX0" fmla="*/ 234038 w 234038"/>
                  <a:gd name="connsiteY0" fmla="*/ 99219 h 234038"/>
                  <a:gd name="connsiteX1" fmla="*/ 234038 w 234038"/>
                  <a:gd name="connsiteY1" fmla="*/ 0 h 234038"/>
                  <a:gd name="connsiteX2" fmla="*/ 134819 w 234038"/>
                  <a:gd name="connsiteY2" fmla="*/ 0 h 234038"/>
                  <a:gd name="connsiteX3" fmla="*/ 174247 w 234038"/>
                  <a:gd name="connsiteY3" fmla="*/ 39428 h 234038"/>
                  <a:gd name="connsiteX4" fmla="*/ 0 w 234038"/>
                  <a:gd name="connsiteY4" fmla="*/ 213674 h 234038"/>
                  <a:gd name="connsiteX5" fmla="*/ 20364 w 234038"/>
                  <a:gd name="connsiteY5" fmla="*/ 234038 h 234038"/>
                  <a:gd name="connsiteX6" fmla="*/ 194610 w 234038"/>
                  <a:gd name="connsiteY6" fmla="*/ 59863 h 234038"/>
                  <a:gd name="connsiteX7" fmla="*/ 234038 w 234038"/>
                  <a:gd name="connsiteY7" fmla="*/ 99219 h 23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38" h="234038">
                    <a:moveTo>
                      <a:pt x="234038" y="99219"/>
                    </a:moveTo>
                    <a:lnTo>
                      <a:pt x="234038" y="0"/>
                    </a:lnTo>
                    <a:lnTo>
                      <a:pt x="134819" y="0"/>
                    </a:lnTo>
                    <a:lnTo>
                      <a:pt x="174247" y="39428"/>
                    </a:lnTo>
                    <a:lnTo>
                      <a:pt x="0" y="213674"/>
                    </a:lnTo>
                    <a:lnTo>
                      <a:pt x="20364" y="234038"/>
                    </a:lnTo>
                    <a:lnTo>
                      <a:pt x="194610" y="59863"/>
                    </a:lnTo>
                    <a:lnTo>
                      <a:pt x="234038" y="99219"/>
                    </a:lnTo>
                    <a:close/>
                  </a:path>
                </a:pathLst>
              </a:custGeom>
              <a:grpFill/>
              <a:ln w="7144" cap="flat">
                <a:noFill/>
                <a:prstDash val="solid"/>
                <a:miter/>
              </a:ln>
            </p:spPr>
            <p:txBody>
              <a:bodyPr rtlCol="0" anchor="ctr"/>
              <a:lstStyle/>
              <a:p>
                <a:endParaRPr lang="zh-CN" altLang="en-US"/>
              </a:p>
            </p:txBody>
          </p:sp>
        </p:grpSp>
      </p:grpSp>
    </p:spTree>
    <p:extLst>
      <p:ext uri="{BB962C8B-B14F-4D97-AF65-F5344CB8AC3E}">
        <p14:creationId xmlns:p14="http://schemas.microsoft.com/office/powerpoint/2010/main" val="170584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097EB1-5FB7-48BA-B483-7FD9C72A0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953" y="-2672956"/>
            <a:ext cx="6846096" cy="12192001"/>
          </a:xfrm>
          <a:prstGeom prst="rect">
            <a:avLst/>
          </a:prstGeom>
        </p:spPr>
      </p:pic>
      <p:sp>
        <p:nvSpPr>
          <p:cNvPr id="13" name="矩形 12">
            <a:extLst>
              <a:ext uri="{FF2B5EF4-FFF2-40B4-BE49-F238E27FC236}">
                <a16:creationId xmlns:a16="http://schemas.microsoft.com/office/drawing/2014/main" id="{D35CCD8D-DA6E-485A-822A-E10B54E4354A}"/>
              </a:ext>
            </a:extLst>
          </p:cNvPr>
          <p:cNvSpPr/>
          <p:nvPr/>
        </p:nvSpPr>
        <p:spPr>
          <a:xfrm>
            <a:off x="95250" y="85725"/>
            <a:ext cx="12001500" cy="6619875"/>
          </a:xfrm>
          <a:prstGeom prst="rect">
            <a:avLst/>
          </a:prstGeom>
          <a:solidFill>
            <a:schemeClr val="bg1">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A401F59-73A7-4493-8F2B-4924D0E2AD10}"/>
              </a:ext>
            </a:extLst>
          </p:cNvPr>
          <p:cNvSpPr/>
          <p:nvPr/>
        </p:nvSpPr>
        <p:spPr>
          <a:xfrm>
            <a:off x="3131250" y="-1"/>
            <a:ext cx="5562600" cy="6858000"/>
          </a:xfrm>
          <a:prstGeom prst="rect">
            <a:avLst/>
          </a:prstGeom>
          <a:solidFill>
            <a:srgbClr val="E6B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D94CE37-A6E1-4E5D-AAEE-3530E89D3DD2}"/>
              </a:ext>
            </a:extLst>
          </p:cNvPr>
          <p:cNvSpPr txBox="1"/>
          <p:nvPr/>
        </p:nvSpPr>
        <p:spPr>
          <a:xfrm>
            <a:off x="5057734" y="4537375"/>
            <a:ext cx="5371983" cy="646331"/>
          </a:xfrm>
          <a:prstGeom prst="rect">
            <a:avLst/>
          </a:prstGeom>
          <a:noFill/>
        </p:spPr>
        <p:txBody>
          <a:bodyPr wrap="square" rtlCol="0">
            <a:spAutoFit/>
          </a:bodyPr>
          <a:lstStyle/>
          <a:p>
            <a:r>
              <a:rPr lang="en-US" altLang="zh-CN" sz="3600">
                <a:solidFill>
                  <a:schemeClr val="bg1"/>
                </a:solidFill>
                <a:latin typeface="汉标康熙字典内府简" panose="020B0503020204020204" pitchFamily="34" charset="-122"/>
                <a:ea typeface="汉标康熙字典内府简" panose="020B0503020204020204" pitchFamily="34" charset="-122"/>
              </a:rPr>
              <a:t>——</a:t>
            </a:r>
            <a:r>
              <a:rPr lang="zh-CN" altLang="en-US" sz="3600">
                <a:solidFill>
                  <a:schemeClr val="bg1"/>
                </a:solidFill>
                <a:latin typeface="汉标康熙字典内府简" panose="020B0503020204020204" pitchFamily="34" charset="-122"/>
                <a:ea typeface="汉标康熙字典内府简" panose="020B0503020204020204" pitchFamily="34" charset="-122"/>
              </a:rPr>
              <a:t>仿生电子羊</a:t>
            </a:r>
            <a:r>
              <a:rPr lang="en-US" altLang="zh-CN" sz="1200">
                <a:solidFill>
                  <a:schemeClr val="bg1"/>
                </a:solidFill>
                <a:latin typeface="汉标康熙字典内府简" panose="020B0503020204020204" pitchFamily="34" charset="-122"/>
                <a:ea typeface="汉标康熙字典内府简" panose="020B0503020204020204" pitchFamily="34" charset="-122"/>
              </a:rPr>
              <a:t>.</a:t>
            </a:r>
            <a:endParaRPr lang="zh-CN" altLang="en-US" sz="1200" dirty="0">
              <a:solidFill>
                <a:schemeClr val="bg1"/>
              </a:solidFill>
              <a:latin typeface="汉标康熙字典内府简" panose="020B0503020204020204" pitchFamily="34" charset="-122"/>
              <a:ea typeface="汉标康熙字典内府简" panose="020B0503020204020204" pitchFamily="34" charset="-122"/>
            </a:endParaRPr>
          </a:p>
        </p:txBody>
      </p:sp>
      <p:sp>
        <p:nvSpPr>
          <p:cNvPr id="12" name="文本框 11">
            <a:extLst>
              <a:ext uri="{FF2B5EF4-FFF2-40B4-BE49-F238E27FC236}">
                <a16:creationId xmlns:a16="http://schemas.microsoft.com/office/drawing/2014/main" id="{7D7523B4-0630-4941-BDD6-5B869B0165C9}"/>
              </a:ext>
            </a:extLst>
          </p:cNvPr>
          <p:cNvSpPr txBox="1"/>
          <p:nvPr/>
        </p:nvSpPr>
        <p:spPr>
          <a:xfrm>
            <a:off x="3088179" y="1984059"/>
            <a:ext cx="5880136" cy="1200329"/>
          </a:xfrm>
          <a:prstGeom prst="rect">
            <a:avLst/>
          </a:prstGeom>
          <a:noFill/>
        </p:spPr>
        <p:txBody>
          <a:bodyPr wrap="none" rtlCol="0">
            <a:spAutoFit/>
          </a:bodyPr>
          <a:lstStyle/>
          <a:p>
            <a:r>
              <a:rPr lang="en-US" altLang="zh-CN" sz="7200" spc="600">
                <a:solidFill>
                  <a:schemeClr val="bg1"/>
                </a:solidFill>
                <a:latin typeface="字魂58号-创中黑" panose="00000500000000000000" pitchFamily="2" charset="-122"/>
                <a:ea typeface="字魂58号-创中黑" panose="00000500000000000000" pitchFamily="2" charset="-122"/>
              </a:rPr>
              <a:t>C</a:t>
            </a:r>
            <a:r>
              <a:rPr lang="zh-CN" altLang="en-US" sz="7200" spc="600">
                <a:solidFill>
                  <a:schemeClr val="bg1"/>
                </a:solidFill>
                <a:latin typeface="字魂58号-创中黑" panose="00000500000000000000" pitchFamily="2" charset="-122"/>
                <a:ea typeface="字魂58号-创中黑" panose="00000500000000000000" pitchFamily="2" charset="-122"/>
              </a:rPr>
              <a:t>语言第二讲</a:t>
            </a:r>
            <a:endParaRPr lang="zh-CN" altLang="en-US" sz="7200" spc="600" dirty="0">
              <a:solidFill>
                <a:schemeClr val="bg1"/>
              </a:solidFill>
              <a:latin typeface="字魂58号-创中黑" panose="00000500000000000000" pitchFamily="2" charset="-122"/>
              <a:ea typeface="字魂58号-创中黑" panose="00000500000000000000" pitchFamily="2" charset="-122"/>
            </a:endParaRPr>
          </a:p>
        </p:txBody>
      </p:sp>
      <p:pic>
        <p:nvPicPr>
          <p:cNvPr id="17" name="图片 16">
            <a:extLst>
              <a:ext uri="{FF2B5EF4-FFF2-40B4-BE49-F238E27FC236}">
                <a16:creationId xmlns:a16="http://schemas.microsoft.com/office/drawing/2014/main" id="{CF57AB43-ED4C-463C-B5C9-5BC3D9278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51" y="-11910"/>
            <a:ext cx="4612476" cy="6858000"/>
          </a:xfrm>
          <a:prstGeom prst="rect">
            <a:avLst/>
          </a:prstGeom>
        </p:spPr>
      </p:pic>
      <p:pic>
        <p:nvPicPr>
          <p:cNvPr id="19" name="图片 18">
            <a:extLst>
              <a:ext uri="{FF2B5EF4-FFF2-40B4-BE49-F238E27FC236}">
                <a16:creationId xmlns:a16="http://schemas.microsoft.com/office/drawing/2014/main" id="{073FC063-9999-46DA-8AB0-7DFD4273A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114" y="11907"/>
            <a:ext cx="3507138" cy="1785938"/>
          </a:xfrm>
          <a:prstGeom prst="rect">
            <a:avLst/>
          </a:prstGeom>
        </p:spPr>
      </p:pic>
    </p:spTree>
    <p:extLst>
      <p:ext uri="{BB962C8B-B14F-4D97-AF65-F5344CB8AC3E}">
        <p14:creationId xmlns:p14="http://schemas.microsoft.com/office/powerpoint/2010/main" val="385659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15F14682-4E70-4E28-AF8D-59F6323D9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953" y="-2672956"/>
            <a:ext cx="6846096" cy="12192001"/>
          </a:xfrm>
          <a:prstGeom prst="rect">
            <a:avLst/>
          </a:prstGeom>
        </p:spPr>
      </p:pic>
      <p:sp>
        <p:nvSpPr>
          <p:cNvPr id="19" name="矩形 18">
            <a:extLst>
              <a:ext uri="{FF2B5EF4-FFF2-40B4-BE49-F238E27FC236}">
                <a16:creationId xmlns:a16="http://schemas.microsoft.com/office/drawing/2014/main" id="{255811B6-273D-4EDF-80D4-2C430909FC7A}"/>
              </a:ext>
            </a:extLst>
          </p:cNvPr>
          <p:cNvSpPr/>
          <p:nvPr/>
        </p:nvSpPr>
        <p:spPr>
          <a:xfrm>
            <a:off x="95250" y="85725"/>
            <a:ext cx="12001500" cy="6619875"/>
          </a:xfrm>
          <a:prstGeom prst="rect">
            <a:avLst/>
          </a:prstGeom>
          <a:solidFill>
            <a:schemeClr val="bg1">
              <a:alpha val="3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DDC4CE7-AF0B-4184-8A09-1E69E291E9FD}"/>
              </a:ext>
            </a:extLst>
          </p:cNvPr>
          <p:cNvSpPr/>
          <p:nvPr/>
        </p:nvSpPr>
        <p:spPr>
          <a:xfrm rot="16200000">
            <a:off x="-1263100" y="2543183"/>
            <a:ext cx="6619873" cy="1659427"/>
          </a:xfrm>
          <a:prstGeom prst="rect">
            <a:avLst/>
          </a:prstGeom>
          <a:solidFill>
            <a:srgbClr val="E6B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8A498C0-19E7-4C49-907F-F3E26A8ACD5F}"/>
              </a:ext>
            </a:extLst>
          </p:cNvPr>
          <p:cNvSpPr txBox="1"/>
          <p:nvPr/>
        </p:nvSpPr>
        <p:spPr>
          <a:xfrm rot="5400000">
            <a:off x="552696" y="3075055"/>
            <a:ext cx="3151825" cy="707886"/>
          </a:xfrm>
          <a:prstGeom prst="rect">
            <a:avLst/>
          </a:prstGeom>
          <a:noFill/>
        </p:spPr>
        <p:txBody>
          <a:bodyPr wrap="none" rtlCol="0">
            <a:spAutoFit/>
          </a:bodyPr>
          <a:lstStyle/>
          <a:p>
            <a:r>
              <a:rPr lang="en-US" altLang="zh-CN" sz="4000" spc="600" dirty="0">
                <a:latin typeface="字魂58号-创中黑" panose="00000500000000000000" pitchFamily="2" charset="-122"/>
                <a:ea typeface="字魂58号-创中黑" panose="00000500000000000000" pitchFamily="2" charset="-122"/>
              </a:rPr>
              <a:t>CONTENTS</a:t>
            </a:r>
            <a:endParaRPr lang="zh-CN" altLang="en-US" sz="4000" spc="600" dirty="0">
              <a:latin typeface="字魂58号-创中黑" panose="00000500000000000000" pitchFamily="2" charset="-122"/>
              <a:ea typeface="字魂58号-创中黑" panose="00000500000000000000" pitchFamily="2" charset="-122"/>
            </a:endParaRPr>
          </a:p>
        </p:txBody>
      </p:sp>
      <p:sp>
        <p:nvSpPr>
          <p:cNvPr id="20" name="椭圆 19">
            <a:extLst>
              <a:ext uri="{FF2B5EF4-FFF2-40B4-BE49-F238E27FC236}">
                <a16:creationId xmlns:a16="http://schemas.microsoft.com/office/drawing/2014/main" id="{ECF27436-AA7D-49BF-A617-34D37E599590}"/>
              </a:ext>
            </a:extLst>
          </p:cNvPr>
          <p:cNvSpPr/>
          <p:nvPr/>
        </p:nvSpPr>
        <p:spPr>
          <a:xfrm>
            <a:off x="4326425" y="1648522"/>
            <a:ext cx="914400" cy="914400"/>
          </a:xfrm>
          <a:prstGeom prst="ellipse">
            <a:avLst/>
          </a:prstGeom>
          <a:solidFill>
            <a:srgbClr val="E6B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348FB93-4681-46AE-A85D-31257B8ABD51}"/>
              </a:ext>
            </a:extLst>
          </p:cNvPr>
          <p:cNvSpPr/>
          <p:nvPr/>
        </p:nvSpPr>
        <p:spPr>
          <a:xfrm rot="16200000">
            <a:off x="6202850" y="232883"/>
            <a:ext cx="2895605" cy="6648451"/>
          </a:xfrm>
          <a:prstGeom prst="rect">
            <a:avLst/>
          </a:prstGeom>
          <a:solidFill>
            <a:srgbClr val="E6B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A4FF666-4000-48D0-B10C-966EA63140AC}"/>
              </a:ext>
            </a:extLst>
          </p:cNvPr>
          <p:cNvSpPr txBox="1"/>
          <p:nvPr/>
        </p:nvSpPr>
        <p:spPr>
          <a:xfrm>
            <a:off x="4988779" y="2258122"/>
            <a:ext cx="1399742" cy="523220"/>
          </a:xfrm>
          <a:prstGeom prst="rect">
            <a:avLst/>
          </a:prstGeom>
          <a:noFill/>
        </p:spPr>
        <p:txBody>
          <a:bodyPr wrap="none" rtlCol="0">
            <a:spAutoFit/>
          </a:bodyPr>
          <a:lstStyle/>
          <a:p>
            <a:r>
              <a:rPr lang="en-US" altLang="zh-CN" sz="2800" dirty="0">
                <a:latin typeface="字魂58号-创中黑" panose="00000500000000000000" pitchFamily="2" charset="-122"/>
                <a:ea typeface="字魂58号-创中黑" panose="00000500000000000000" pitchFamily="2" charset="-122"/>
              </a:rPr>
              <a:t>PART 01</a:t>
            </a:r>
            <a:endParaRPr lang="zh-CN" altLang="en-US" sz="2800" dirty="0">
              <a:latin typeface="字魂58号-创中黑" panose="00000500000000000000" pitchFamily="2" charset="-122"/>
              <a:ea typeface="字魂58号-创中黑" panose="00000500000000000000" pitchFamily="2" charset="-122"/>
            </a:endParaRPr>
          </a:p>
        </p:txBody>
      </p:sp>
      <p:sp>
        <p:nvSpPr>
          <p:cNvPr id="8" name="文本框 7">
            <a:extLst>
              <a:ext uri="{FF2B5EF4-FFF2-40B4-BE49-F238E27FC236}">
                <a16:creationId xmlns:a16="http://schemas.microsoft.com/office/drawing/2014/main" id="{D4F2DA29-EE1A-455B-BEFF-24171F1045EB}"/>
              </a:ext>
            </a:extLst>
          </p:cNvPr>
          <p:cNvSpPr txBox="1"/>
          <p:nvPr/>
        </p:nvSpPr>
        <p:spPr>
          <a:xfrm>
            <a:off x="6617554" y="2319677"/>
            <a:ext cx="697627" cy="400110"/>
          </a:xfrm>
          <a:prstGeom prst="rect">
            <a:avLst/>
          </a:prstGeom>
          <a:noFill/>
        </p:spPr>
        <p:txBody>
          <a:bodyPr wrap="none" rtlCol="0">
            <a:spAutoFit/>
          </a:bodyPr>
          <a:lstStyle/>
          <a:p>
            <a:r>
              <a:rPr lang="zh-CN" altLang="en-US" sz="2000">
                <a:latin typeface="字魂58号-创中黑" panose="00000500000000000000" pitchFamily="2" charset="-122"/>
                <a:ea typeface="字魂58号-创中黑" panose="00000500000000000000" pitchFamily="2" charset="-122"/>
              </a:rPr>
              <a:t>循环</a:t>
            </a:r>
            <a:endParaRPr lang="zh-CN" altLang="en-US" sz="2000" dirty="0">
              <a:latin typeface="字魂58号-创中黑" panose="00000500000000000000" pitchFamily="2" charset="-122"/>
              <a:ea typeface="字魂58号-创中黑" panose="00000500000000000000" pitchFamily="2" charset="-122"/>
            </a:endParaRPr>
          </a:p>
        </p:txBody>
      </p:sp>
      <p:sp>
        <p:nvSpPr>
          <p:cNvPr id="9" name="文本框 8">
            <a:extLst>
              <a:ext uri="{FF2B5EF4-FFF2-40B4-BE49-F238E27FC236}">
                <a16:creationId xmlns:a16="http://schemas.microsoft.com/office/drawing/2014/main" id="{219C601D-1ADC-4FD4-AD1E-B8F34CA95885}"/>
              </a:ext>
            </a:extLst>
          </p:cNvPr>
          <p:cNvSpPr txBox="1"/>
          <p:nvPr/>
        </p:nvSpPr>
        <p:spPr>
          <a:xfrm>
            <a:off x="5817454" y="2904813"/>
            <a:ext cx="1460656" cy="523220"/>
          </a:xfrm>
          <a:prstGeom prst="rect">
            <a:avLst/>
          </a:prstGeom>
          <a:noFill/>
        </p:spPr>
        <p:txBody>
          <a:bodyPr wrap="none" rtlCol="0">
            <a:spAutoFit/>
          </a:bodyPr>
          <a:lstStyle/>
          <a:p>
            <a:r>
              <a:rPr lang="en-US" altLang="zh-CN" sz="2800" dirty="0">
                <a:latin typeface="字魂58号-创中黑" panose="00000500000000000000" pitchFamily="2" charset="-122"/>
                <a:ea typeface="字魂58号-创中黑" panose="00000500000000000000" pitchFamily="2" charset="-122"/>
              </a:rPr>
              <a:t>PART 02</a:t>
            </a:r>
            <a:endParaRPr lang="zh-CN" altLang="en-US" sz="2800" dirty="0">
              <a:latin typeface="字魂58号-创中黑" panose="00000500000000000000" pitchFamily="2" charset="-122"/>
              <a:ea typeface="字魂58号-创中黑" panose="00000500000000000000" pitchFamily="2" charset="-122"/>
            </a:endParaRPr>
          </a:p>
        </p:txBody>
      </p:sp>
      <p:sp>
        <p:nvSpPr>
          <p:cNvPr id="10" name="文本框 9">
            <a:extLst>
              <a:ext uri="{FF2B5EF4-FFF2-40B4-BE49-F238E27FC236}">
                <a16:creationId xmlns:a16="http://schemas.microsoft.com/office/drawing/2014/main" id="{1D841B6A-36DC-460A-AD00-AD3EED0E78B8}"/>
              </a:ext>
            </a:extLst>
          </p:cNvPr>
          <p:cNvSpPr txBox="1"/>
          <p:nvPr/>
        </p:nvSpPr>
        <p:spPr>
          <a:xfrm>
            <a:off x="7446229" y="2966368"/>
            <a:ext cx="1210588" cy="400110"/>
          </a:xfrm>
          <a:prstGeom prst="rect">
            <a:avLst/>
          </a:prstGeom>
          <a:noFill/>
        </p:spPr>
        <p:txBody>
          <a:bodyPr wrap="none" rtlCol="0">
            <a:spAutoFit/>
          </a:bodyPr>
          <a:lstStyle/>
          <a:p>
            <a:r>
              <a:rPr lang="zh-CN" altLang="en-US" sz="2000">
                <a:latin typeface="字魂58号-创中黑" panose="00000500000000000000" pitchFamily="2" charset="-122"/>
                <a:ea typeface="字魂58号-创中黑" panose="00000500000000000000" pitchFamily="2" charset="-122"/>
              </a:rPr>
              <a:t>基本类型</a:t>
            </a:r>
            <a:endParaRPr lang="zh-CN" altLang="en-US" sz="2000" dirty="0">
              <a:latin typeface="字魂58号-创中黑" panose="00000500000000000000" pitchFamily="2" charset="-122"/>
              <a:ea typeface="字魂58号-创中黑" panose="00000500000000000000" pitchFamily="2" charset="-122"/>
            </a:endParaRPr>
          </a:p>
        </p:txBody>
      </p:sp>
      <p:sp>
        <p:nvSpPr>
          <p:cNvPr id="13" name="文本框 12">
            <a:extLst>
              <a:ext uri="{FF2B5EF4-FFF2-40B4-BE49-F238E27FC236}">
                <a16:creationId xmlns:a16="http://schemas.microsoft.com/office/drawing/2014/main" id="{EB4E4DB0-88BD-4860-A08D-2B0D1926B120}"/>
              </a:ext>
            </a:extLst>
          </p:cNvPr>
          <p:cNvSpPr txBox="1"/>
          <p:nvPr/>
        </p:nvSpPr>
        <p:spPr>
          <a:xfrm>
            <a:off x="4988779" y="3556269"/>
            <a:ext cx="1457450" cy="523220"/>
          </a:xfrm>
          <a:prstGeom prst="rect">
            <a:avLst/>
          </a:prstGeom>
          <a:noFill/>
        </p:spPr>
        <p:txBody>
          <a:bodyPr wrap="none" rtlCol="0">
            <a:spAutoFit/>
          </a:bodyPr>
          <a:lstStyle/>
          <a:p>
            <a:r>
              <a:rPr lang="en-US" altLang="zh-CN" sz="2800" dirty="0">
                <a:latin typeface="字魂58号-创中黑" panose="00000500000000000000" pitchFamily="2" charset="-122"/>
                <a:ea typeface="字魂58号-创中黑" panose="00000500000000000000" pitchFamily="2" charset="-122"/>
              </a:rPr>
              <a:t>PART 03</a:t>
            </a:r>
            <a:endParaRPr lang="zh-CN" altLang="en-US" sz="2800" dirty="0">
              <a:latin typeface="字魂58号-创中黑" panose="00000500000000000000" pitchFamily="2" charset="-122"/>
              <a:ea typeface="字魂58号-创中黑" panose="00000500000000000000" pitchFamily="2" charset="-122"/>
            </a:endParaRPr>
          </a:p>
        </p:txBody>
      </p:sp>
      <p:sp>
        <p:nvSpPr>
          <p:cNvPr id="17" name="文本框 16">
            <a:extLst>
              <a:ext uri="{FF2B5EF4-FFF2-40B4-BE49-F238E27FC236}">
                <a16:creationId xmlns:a16="http://schemas.microsoft.com/office/drawing/2014/main" id="{3F450E10-F2E5-44D0-BB56-4F7AC84C7C38}"/>
              </a:ext>
            </a:extLst>
          </p:cNvPr>
          <p:cNvSpPr txBox="1"/>
          <p:nvPr/>
        </p:nvSpPr>
        <p:spPr>
          <a:xfrm>
            <a:off x="5817454" y="4227842"/>
            <a:ext cx="1462260" cy="523220"/>
          </a:xfrm>
          <a:prstGeom prst="rect">
            <a:avLst/>
          </a:prstGeom>
          <a:noFill/>
        </p:spPr>
        <p:txBody>
          <a:bodyPr wrap="none" rtlCol="0">
            <a:spAutoFit/>
          </a:bodyPr>
          <a:lstStyle/>
          <a:p>
            <a:r>
              <a:rPr lang="en-US" altLang="zh-CN" sz="2800" dirty="0">
                <a:latin typeface="字魂58号-创中黑" panose="00000500000000000000" pitchFamily="2" charset="-122"/>
                <a:ea typeface="字魂58号-创中黑" panose="00000500000000000000" pitchFamily="2" charset="-122"/>
              </a:rPr>
              <a:t>PART 04</a:t>
            </a:r>
            <a:endParaRPr lang="zh-CN" altLang="en-US" sz="2800" dirty="0">
              <a:latin typeface="字魂58号-创中黑" panose="00000500000000000000" pitchFamily="2" charset="-122"/>
              <a:ea typeface="字魂58号-创中黑" panose="00000500000000000000" pitchFamily="2" charset="-122"/>
            </a:endParaRPr>
          </a:p>
        </p:txBody>
      </p:sp>
      <p:sp>
        <p:nvSpPr>
          <p:cNvPr id="21" name="椭圆 20">
            <a:extLst>
              <a:ext uri="{FF2B5EF4-FFF2-40B4-BE49-F238E27FC236}">
                <a16:creationId xmlns:a16="http://schemas.microsoft.com/office/drawing/2014/main" id="{1A5248CD-723E-4982-B098-50195718446E}"/>
              </a:ext>
            </a:extLst>
          </p:cNvPr>
          <p:cNvSpPr/>
          <p:nvPr/>
        </p:nvSpPr>
        <p:spPr>
          <a:xfrm>
            <a:off x="10037029" y="4551294"/>
            <a:ext cx="914400" cy="9144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F6FFD10-3852-41D2-8C3C-A8B34E704376}"/>
              </a:ext>
            </a:extLst>
          </p:cNvPr>
          <p:cNvSpPr txBox="1"/>
          <p:nvPr/>
        </p:nvSpPr>
        <p:spPr>
          <a:xfrm>
            <a:off x="3573846" y="1504430"/>
            <a:ext cx="1659429" cy="1862048"/>
          </a:xfrm>
          <a:prstGeom prst="rect">
            <a:avLst/>
          </a:prstGeom>
          <a:noFill/>
        </p:spPr>
        <p:txBody>
          <a:bodyPr wrap="none" rtlCol="0">
            <a:spAutoFit/>
          </a:bodyPr>
          <a:lstStyle/>
          <a:p>
            <a:r>
              <a:rPr lang="zh-CN" altLang="en-US" sz="11500" dirty="0">
                <a:solidFill>
                  <a:schemeClr val="bg1"/>
                </a:solidFill>
                <a:latin typeface="字魂58号-创中黑" panose="00000500000000000000" pitchFamily="2" charset="-122"/>
                <a:ea typeface="字魂58号-创中黑" panose="00000500000000000000" pitchFamily="2" charset="-122"/>
              </a:rPr>
              <a:t>“</a:t>
            </a:r>
          </a:p>
        </p:txBody>
      </p:sp>
      <p:pic>
        <p:nvPicPr>
          <p:cNvPr id="23" name="图片 22">
            <a:extLst>
              <a:ext uri="{FF2B5EF4-FFF2-40B4-BE49-F238E27FC236}">
                <a16:creationId xmlns:a16="http://schemas.microsoft.com/office/drawing/2014/main" id="{F4CC61E4-2C75-4102-A500-44C471529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1315719" y="4982145"/>
            <a:ext cx="3384435" cy="1723454"/>
          </a:xfrm>
          <a:prstGeom prst="rect">
            <a:avLst/>
          </a:prstGeom>
        </p:spPr>
      </p:pic>
      <p:pic>
        <p:nvPicPr>
          <p:cNvPr id="25" name="图片 24">
            <a:extLst>
              <a:ext uri="{FF2B5EF4-FFF2-40B4-BE49-F238E27FC236}">
                <a16:creationId xmlns:a16="http://schemas.microsoft.com/office/drawing/2014/main" id="{CA766FFE-6E54-4201-8537-A530BAFA647E}"/>
              </a:ext>
            </a:extLst>
          </p:cNvPr>
          <p:cNvPicPr>
            <a:picLocks noChangeAspect="1"/>
          </p:cNvPicPr>
          <p:nvPr/>
        </p:nvPicPr>
        <p:blipFill rotWithShape="1">
          <a:blip r:embed="rId5">
            <a:extLst>
              <a:ext uri="{28A0092B-C50C-407E-A947-70E740481C1C}">
                <a14:useLocalDpi xmlns:a14="http://schemas.microsoft.com/office/drawing/2010/main" val="0"/>
              </a:ext>
            </a:extLst>
          </a:blip>
          <a:srcRect t="61354"/>
          <a:stretch/>
        </p:blipFill>
        <p:spPr>
          <a:xfrm flipV="1">
            <a:off x="8801099" y="3174"/>
            <a:ext cx="3438525" cy="1975780"/>
          </a:xfrm>
          <a:prstGeom prst="rect">
            <a:avLst/>
          </a:prstGeom>
        </p:spPr>
      </p:pic>
      <p:sp>
        <p:nvSpPr>
          <p:cNvPr id="26" name="文本框 25">
            <a:extLst>
              <a:ext uri="{FF2B5EF4-FFF2-40B4-BE49-F238E27FC236}">
                <a16:creationId xmlns:a16="http://schemas.microsoft.com/office/drawing/2014/main" id="{F5B816EB-34B2-4E66-8381-BA95FF896A35}"/>
              </a:ext>
            </a:extLst>
          </p:cNvPr>
          <p:cNvSpPr txBox="1"/>
          <p:nvPr/>
        </p:nvSpPr>
        <p:spPr>
          <a:xfrm>
            <a:off x="6617554" y="3638405"/>
            <a:ext cx="697627" cy="400110"/>
          </a:xfrm>
          <a:prstGeom prst="rect">
            <a:avLst/>
          </a:prstGeom>
          <a:noFill/>
        </p:spPr>
        <p:txBody>
          <a:bodyPr wrap="none" rtlCol="0">
            <a:spAutoFit/>
          </a:bodyPr>
          <a:lstStyle/>
          <a:p>
            <a:r>
              <a:rPr lang="zh-CN" altLang="en-US" sz="2000">
                <a:latin typeface="字魂58号-创中黑" panose="00000500000000000000" pitchFamily="2" charset="-122"/>
                <a:ea typeface="字魂58号-创中黑" panose="00000500000000000000" pitchFamily="2" charset="-122"/>
              </a:rPr>
              <a:t>数组</a:t>
            </a:r>
            <a:endParaRPr lang="zh-CN" altLang="en-US" sz="2000" dirty="0">
              <a:latin typeface="字魂58号-创中黑" panose="00000500000000000000" pitchFamily="2" charset="-122"/>
              <a:ea typeface="字魂58号-创中黑" panose="00000500000000000000" pitchFamily="2" charset="-122"/>
            </a:endParaRPr>
          </a:p>
        </p:txBody>
      </p:sp>
      <p:sp>
        <p:nvSpPr>
          <p:cNvPr id="27" name="文本框 26">
            <a:extLst>
              <a:ext uri="{FF2B5EF4-FFF2-40B4-BE49-F238E27FC236}">
                <a16:creationId xmlns:a16="http://schemas.microsoft.com/office/drawing/2014/main" id="{EC8F0D31-76E4-42D3-A492-9F185FE2E5A8}"/>
              </a:ext>
            </a:extLst>
          </p:cNvPr>
          <p:cNvSpPr txBox="1"/>
          <p:nvPr/>
        </p:nvSpPr>
        <p:spPr>
          <a:xfrm>
            <a:off x="7446229" y="4285096"/>
            <a:ext cx="697627" cy="400110"/>
          </a:xfrm>
          <a:prstGeom prst="rect">
            <a:avLst/>
          </a:prstGeom>
          <a:noFill/>
        </p:spPr>
        <p:txBody>
          <a:bodyPr wrap="none" rtlCol="0">
            <a:spAutoFit/>
          </a:bodyPr>
          <a:lstStyle/>
          <a:p>
            <a:r>
              <a:rPr lang="zh-CN" altLang="en-US" sz="2000">
                <a:latin typeface="字魂58号-创中黑" panose="00000500000000000000" pitchFamily="2" charset="-122"/>
                <a:ea typeface="字魂58号-创中黑" panose="00000500000000000000" pitchFamily="2" charset="-122"/>
              </a:rPr>
              <a:t>拓展</a:t>
            </a:r>
            <a:endParaRPr lang="zh-CN" altLang="en-US" sz="2000" dirty="0">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148636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74FC2A0C-F639-4319-8066-21DCC5505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953" y="-2672956"/>
            <a:ext cx="6846096" cy="12192001"/>
          </a:xfrm>
          <a:prstGeom prst="rect">
            <a:avLst/>
          </a:prstGeom>
        </p:spPr>
      </p:pic>
      <p:sp>
        <p:nvSpPr>
          <p:cNvPr id="3" name="矩形 2">
            <a:extLst>
              <a:ext uri="{FF2B5EF4-FFF2-40B4-BE49-F238E27FC236}">
                <a16:creationId xmlns:a16="http://schemas.microsoft.com/office/drawing/2014/main" id="{58482137-F14F-4FAE-9E4B-59772E3648F7}"/>
              </a:ext>
            </a:extLst>
          </p:cNvPr>
          <p:cNvSpPr/>
          <p:nvPr/>
        </p:nvSpPr>
        <p:spPr>
          <a:xfrm>
            <a:off x="95250" y="85725"/>
            <a:ext cx="12001500" cy="6619875"/>
          </a:xfrm>
          <a:prstGeom prst="rect">
            <a:avLst/>
          </a:prstGeom>
          <a:solidFill>
            <a:schemeClr val="bg1">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2AEB2300-5278-49EA-82E2-412B5527F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5252" y="4619027"/>
            <a:ext cx="4065350" cy="2070196"/>
          </a:xfrm>
          <a:prstGeom prst="rect">
            <a:avLst/>
          </a:prstGeom>
        </p:spPr>
      </p:pic>
      <p:sp>
        <p:nvSpPr>
          <p:cNvPr id="22" name="矩形 21">
            <a:extLst>
              <a:ext uri="{FF2B5EF4-FFF2-40B4-BE49-F238E27FC236}">
                <a16:creationId xmlns:a16="http://schemas.microsoft.com/office/drawing/2014/main" id="{214DEDBD-E4EA-451F-AB7E-35B02FE404BE}"/>
              </a:ext>
            </a:extLst>
          </p:cNvPr>
          <p:cNvSpPr/>
          <p:nvPr/>
        </p:nvSpPr>
        <p:spPr>
          <a:xfrm>
            <a:off x="1081576" y="1505906"/>
            <a:ext cx="7019925" cy="2203745"/>
          </a:xfrm>
          <a:prstGeom prst="rect">
            <a:avLst/>
          </a:prstGeom>
          <a:solidFill>
            <a:srgbClr val="E6B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F11A618-3B75-49CE-B845-9BBFFBDA0B31}"/>
              </a:ext>
            </a:extLst>
          </p:cNvPr>
          <p:cNvSpPr txBox="1"/>
          <p:nvPr/>
        </p:nvSpPr>
        <p:spPr>
          <a:xfrm>
            <a:off x="2103135" y="1985884"/>
            <a:ext cx="5064207" cy="1107996"/>
          </a:xfrm>
          <a:prstGeom prst="rect">
            <a:avLst/>
          </a:prstGeom>
          <a:noFill/>
        </p:spPr>
        <p:txBody>
          <a:bodyPr wrap="none" rtlCol="0">
            <a:spAutoFit/>
          </a:bodyPr>
          <a:lstStyle/>
          <a:p>
            <a:r>
              <a:rPr lang="en-US" altLang="zh-CN" sz="6600">
                <a:latin typeface="字魂58号-创中黑" panose="00000500000000000000" pitchFamily="2" charset="-122"/>
                <a:ea typeface="字魂58号-创中黑" panose="00000500000000000000" pitchFamily="2" charset="-122"/>
              </a:rPr>
              <a:t>01  </a:t>
            </a:r>
            <a:r>
              <a:rPr lang="zh-CN" altLang="en-US" sz="6600">
                <a:latin typeface="字魂58号-创中黑" panose="00000500000000000000" pitchFamily="2" charset="-122"/>
                <a:ea typeface="字魂58号-创中黑" panose="00000500000000000000" pitchFamily="2" charset="-122"/>
              </a:rPr>
              <a:t>循环语句</a:t>
            </a:r>
            <a:endParaRPr lang="zh-CN" altLang="en-US" sz="6600" dirty="0">
              <a:latin typeface="字魂58号-创中黑" panose="00000500000000000000" pitchFamily="2" charset="-122"/>
              <a:ea typeface="字魂58号-创中黑" panose="00000500000000000000" pitchFamily="2" charset="-122"/>
            </a:endParaRPr>
          </a:p>
        </p:txBody>
      </p:sp>
      <p:pic>
        <p:nvPicPr>
          <p:cNvPr id="20" name="图片 19">
            <a:extLst>
              <a:ext uri="{FF2B5EF4-FFF2-40B4-BE49-F238E27FC236}">
                <a16:creationId xmlns:a16="http://schemas.microsoft.com/office/drawing/2014/main" id="{56B6AA85-5F67-4E36-87F6-505F276D3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7818674" y="-85725"/>
            <a:ext cx="4612476" cy="6858000"/>
          </a:xfrm>
          <a:prstGeom prst="rect">
            <a:avLst/>
          </a:prstGeom>
        </p:spPr>
      </p:pic>
    </p:spTree>
    <p:extLst>
      <p:ext uri="{BB962C8B-B14F-4D97-AF65-F5344CB8AC3E}">
        <p14:creationId xmlns:p14="http://schemas.microsoft.com/office/powerpoint/2010/main" val="219270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8CAC3"/>
            </a:gs>
            <a:gs pos="36000">
              <a:srgbClr val="A8CAC3"/>
            </a:gs>
            <a:gs pos="86000">
              <a:srgbClr val="E6B69A"/>
            </a:gs>
            <a:gs pos="64000">
              <a:srgbClr val="ECBAA2"/>
            </a:gs>
          </a:gsLst>
          <a:lin ang="0" scaled="1"/>
          <a:tileRect/>
        </a:grad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5C8439A4-705E-495A-A295-2AA2EAF467C7}"/>
              </a:ext>
            </a:extLst>
          </p:cNvPr>
          <p:cNvGrpSpPr/>
          <p:nvPr/>
        </p:nvGrpSpPr>
        <p:grpSpPr>
          <a:xfrm>
            <a:off x="3810000" y="313511"/>
            <a:ext cx="9699523" cy="6230977"/>
            <a:chOff x="3424236" y="585803"/>
            <a:chExt cx="8624889" cy="6034073"/>
          </a:xfrm>
          <a:blipFill>
            <a:blip r:embed="rId2"/>
            <a:stretch>
              <a:fillRect/>
            </a:stretch>
          </a:blipFill>
        </p:grpSpPr>
        <p:grpSp>
          <p:nvGrpSpPr>
            <p:cNvPr id="5" name="组合 4">
              <a:extLst>
                <a:ext uri="{FF2B5EF4-FFF2-40B4-BE49-F238E27FC236}">
                  <a16:creationId xmlns:a16="http://schemas.microsoft.com/office/drawing/2014/main" id="{9B65EC3B-47BD-4B39-A962-602E7D20E1B6}"/>
                </a:ext>
              </a:extLst>
            </p:cNvPr>
            <p:cNvGrpSpPr/>
            <p:nvPr/>
          </p:nvGrpSpPr>
          <p:grpSpPr>
            <a:xfrm>
              <a:off x="3424236" y="585804"/>
              <a:ext cx="4891089" cy="6034071"/>
              <a:chOff x="2605087" y="942975"/>
              <a:chExt cx="3833812" cy="5391150"/>
            </a:xfrm>
            <a:grpFill/>
          </p:grpSpPr>
          <p:sp>
            <p:nvSpPr>
              <p:cNvPr id="2" name="不完整圆 1">
                <a:extLst>
                  <a:ext uri="{FF2B5EF4-FFF2-40B4-BE49-F238E27FC236}">
                    <a16:creationId xmlns:a16="http://schemas.microsoft.com/office/drawing/2014/main" id="{E987C7F4-5D67-4F1A-AC4E-94FB22389B88}"/>
                  </a:ext>
                </a:extLst>
              </p:cNvPr>
              <p:cNvSpPr/>
              <p:nvPr/>
            </p:nvSpPr>
            <p:spPr>
              <a:xfrm>
                <a:off x="3876674" y="942975"/>
                <a:ext cx="2562225" cy="2562225"/>
              </a:xfrm>
              <a:prstGeom prst="pie">
                <a:avLst>
                  <a:gd name="adj1" fmla="val 10767033"/>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a:extLst>
                  <a:ext uri="{FF2B5EF4-FFF2-40B4-BE49-F238E27FC236}">
                    <a16:creationId xmlns:a16="http://schemas.microsoft.com/office/drawing/2014/main" id="{47F79983-3C27-4442-9BDF-A336E5E8A982}"/>
                  </a:ext>
                </a:extLst>
              </p:cNvPr>
              <p:cNvSpPr/>
              <p:nvPr/>
            </p:nvSpPr>
            <p:spPr>
              <a:xfrm>
                <a:off x="3876675" y="2085975"/>
                <a:ext cx="1285876" cy="3105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不完整圆 3">
                <a:extLst>
                  <a:ext uri="{FF2B5EF4-FFF2-40B4-BE49-F238E27FC236}">
                    <a16:creationId xmlns:a16="http://schemas.microsoft.com/office/drawing/2014/main" id="{35BDADA6-2ABC-4774-9ADC-F0552F95456A}"/>
                  </a:ext>
                </a:extLst>
              </p:cNvPr>
              <p:cNvSpPr/>
              <p:nvPr/>
            </p:nvSpPr>
            <p:spPr>
              <a:xfrm rot="5400000" flipH="1">
                <a:off x="2605087" y="3771900"/>
                <a:ext cx="2562225" cy="2562225"/>
              </a:xfrm>
              <a:prstGeom prst="pie">
                <a:avLst>
                  <a:gd name="adj1" fmla="val 10767033"/>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 name="组合 5">
              <a:extLst>
                <a:ext uri="{FF2B5EF4-FFF2-40B4-BE49-F238E27FC236}">
                  <a16:creationId xmlns:a16="http://schemas.microsoft.com/office/drawing/2014/main" id="{571B1835-91C6-435A-A88A-27319D6822E3}"/>
                </a:ext>
              </a:extLst>
            </p:cNvPr>
            <p:cNvGrpSpPr/>
            <p:nvPr/>
          </p:nvGrpSpPr>
          <p:grpSpPr>
            <a:xfrm flipH="1">
              <a:off x="5281611" y="585805"/>
              <a:ext cx="4891089" cy="6034071"/>
              <a:chOff x="2605087" y="942975"/>
              <a:chExt cx="3833812" cy="5391150"/>
            </a:xfrm>
            <a:grpFill/>
          </p:grpSpPr>
          <p:sp>
            <p:nvSpPr>
              <p:cNvPr id="7" name="不完整圆 6">
                <a:extLst>
                  <a:ext uri="{FF2B5EF4-FFF2-40B4-BE49-F238E27FC236}">
                    <a16:creationId xmlns:a16="http://schemas.microsoft.com/office/drawing/2014/main" id="{5216E723-26C0-4510-A79C-CE1C8DBA5AAB}"/>
                  </a:ext>
                </a:extLst>
              </p:cNvPr>
              <p:cNvSpPr/>
              <p:nvPr/>
            </p:nvSpPr>
            <p:spPr>
              <a:xfrm>
                <a:off x="3876674" y="942975"/>
                <a:ext cx="2562225" cy="2562225"/>
              </a:xfrm>
              <a:prstGeom prst="pie">
                <a:avLst>
                  <a:gd name="adj1" fmla="val 10767033"/>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40003151-45AB-4123-88A0-31BCD92D7384}"/>
                  </a:ext>
                </a:extLst>
              </p:cNvPr>
              <p:cNvSpPr/>
              <p:nvPr/>
            </p:nvSpPr>
            <p:spPr>
              <a:xfrm>
                <a:off x="3876675" y="2085975"/>
                <a:ext cx="1285876" cy="3105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不完整圆 8">
                <a:extLst>
                  <a:ext uri="{FF2B5EF4-FFF2-40B4-BE49-F238E27FC236}">
                    <a16:creationId xmlns:a16="http://schemas.microsoft.com/office/drawing/2014/main" id="{EADCBAB7-84BF-4E58-8A00-E97AFE1750B3}"/>
                  </a:ext>
                </a:extLst>
              </p:cNvPr>
              <p:cNvSpPr/>
              <p:nvPr/>
            </p:nvSpPr>
            <p:spPr>
              <a:xfrm rot="5400000" flipH="1">
                <a:off x="2605087" y="3771900"/>
                <a:ext cx="2562225" cy="2562225"/>
              </a:xfrm>
              <a:prstGeom prst="pie">
                <a:avLst>
                  <a:gd name="adj1" fmla="val 10767033"/>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组合 9">
              <a:extLst>
                <a:ext uri="{FF2B5EF4-FFF2-40B4-BE49-F238E27FC236}">
                  <a16:creationId xmlns:a16="http://schemas.microsoft.com/office/drawing/2014/main" id="{2A5E77F4-5B9E-4511-8FEF-BF1C854CA5B9}"/>
                </a:ext>
              </a:extLst>
            </p:cNvPr>
            <p:cNvGrpSpPr/>
            <p:nvPr/>
          </p:nvGrpSpPr>
          <p:grpSpPr>
            <a:xfrm>
              <a:off x="7158036" y="585803"/>
              <a:ext cx="4891089" cy="6034071"/>
              <a:chOff x="2605087" y="942975"/>
              <a:chExt cx="3833812" cy="5391150"/>
            </a:xfrm>
            <a:grpFill/>
          </p:grpSpPr>
          <p:sp>
            <p:nvSpPr>
              <p:cNvPr id="11" name="不完整圆 10">
                <a:extLst>
                  <a:ext uri="{FF2B5EF4-FFF2-40B4-BE49-F238E27FC236}">
                    <a16:creationId xmlns:a16="http://schemas.microsoft.com/office/drawing/2014/main" id="{FBE8A54B-0838-4A44-9E4E-816AF1A2CA48}"/>
                  </a:ext>
                </a:extLst>
              </p:cNvPr>
              <p:cNvSpPr/>
              <p:nvPr/>
            </p:nvSpPr>
            <p:spPr>
              <a:xfrm>
                <a:off x="3876674" y="942975"/>
                <a:ext cx="2562225" cy="2562225"/>
              </a:xfrm>
              <a:prstGeom prst="pie">
                <a:avLst>
                  <a:gd name="adj1" fmla="val 10767033"/>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0418CB43-8867-4DEC-95E1-D8D42542F084}"/>
                  </a:ext>
                </a:extLst>
              </p:cNvPr>
              <p:cNvSpPr/>
              <p:nvPr/>
            </p:nvSpPr>
            <p:spPr>
              <a:xfrm>
                <a:off x="3876675" y="2085975"/>
                <a:ext cx="1285876" cy="3105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不完整圆 12">
                <a:extLst>
                  <a:ext uri="{FF2B5EF4-FFF2-40B4-BE49-F238E27FC236}">
                    <a16:creationId xmlns:a16="http://schemas.microsoft.com/office/drawing/2014/main" id="{FA2F1507-E837-41A8-98DA-F978C7A12C05}"/>
                  </a:ext>
                </a:extLst>
              </p:cNvPr>
              <p:cNvSpPr/>
              <p:nvPr/>
            </p:nvSpPr>
            <p:spPr>
              <a:xfrm rot="5400000" flipH="1">
                <a:off x="2605087" y="3771900"/>
                <a:ext cx="2562225" cy="2562225"/>
              </a:xfrm>
              <a:prstGeom prst="pie">
                <a:avLst>
                  <a:gd name="adj1" fmla="val 10767033"/>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16" name="文本框 15">
            <a:extLst>
              <a:ext uri="{FF2B5EF4-FFF2-40B4-BE49-F238E27FC236}">
                <a16:creationId xmlns:a16="http://schemas.microsoft.com/office/drawing/2014/main" id="{C29B562A-6F1C-430A-928F-E83BE340C73F}"/>
              </a:ext>
            </a:extLst>
          </p:cNvPr>
          <p:cNvSpPr txBox="1"/>
          <p:nvPr/>
        </p:nvSpPr>
        <p:spPr>
          <a:xfrm>
            <a:off x="7412467" y="2923949"/>
            <a:ext cx="2533066" cy="646331"/>
          </a:xfrm>
          <a:prstGeom prst="rect">
            <a:avLst/>
          </a:prstGeom>
          <a:noFill/>
        </p:spPr>
        <p:txBody>
          <a:bodyPr wrap="none" rtlCol="0">
            <a:spAutoFit/>
          </a:bodyPr>
          <a:lstStyle/>
          <a:p>
            <a:r>
              <a:rPr lang="en-US" altLang="zh-CN" sz="3600" spc="300">
                <a:latin typeface="字魂58号-创中黑" panose="00000500000000000000" pitchFamily="2" charset="-122"/>
                <a:ea typeface="字魂58号-创中黑" panose="00000500000000000000" pitchFamily="2" charset="-122"/>
              </a:rPr>
              <a:t>while</a:t>
            </a:r>
            <a:r>
              <a:rPr lang="zh-CN" altLang="en-US" sz="3600" spc="300">
                <a:latin typeface="字魂58号-创中黑" panose="00000500000000000000" pitchFamily="2" charset="-122"/>
                <a:ea typeface="字魂58号-创中黑" panose="00000500000000000000" pitchFamily="2" charset="-122"/>
              </a:rPr>
              <a:t>语句</a:t>
            </a:r>
            <a:endParaRPr lang="zh-CN" altLang="en-US" sz="3600" spc="300" dirty="0">
              <a:latin typeface="字魂58号-创中黑" panose="00000500000000000000" pitchFamily="2" charset="-122"/>
              <a:ea typeface="字魂58号-创中黑" panose="00000500000000000000" pitchFamily="2" charset="-122"/>
            </a:endParaRPr>
          </a:p>
        </p:txBody>
      </p:sp>
      <p:sp>
        <p:nvSpPr>
          <p:cNvPr id="19" name="文本框 18">
            <a:extLst>
              <a:ext uri="{FF2B5EF4-FFF2-40B4-BE49-F238E27FC236}">
                <a16:creationId xmlns:a16="http://schemas.microsoft.com/office/drawing/2014/main" id="{6D1909D2-76AF-4E4F-A7B8-BD5C60CE66B4}"/>
              </a:ext>
            </a:extLst>
          </p:cNvPr>
          <p:cNvSpPr txBox="1"/>
          <p:nvPr/>
        </p:nvSpPr>
        <p:spPr>
          <a:xfrm>
            <a:off x="364606" y="760224"/>
            <a:ext cx="4304383" cy="646331"/>
          </a:xfrm>
          <a:prstGeom prst="rect">
            <a:avLst/>
          </a:prstGeom>
          <a:noFill/>
        </p:spPr>
        <p:txBody>
          <a:bodyPr wrap="none" rtlCol="0">
            <a:spAutoFit/>
          </a:bodyPr>
          <a:lstStyle/>
          <a:p>
            <a:r>
              <a:rPr lang="zh-CN" altLang="en-US" sz="3600" spc="300">
                <a:latin typeface="字魂58号-创中黑" panose="00000500000000000000" pitchFamily="2" charset="-122"/>
                <a:ea typeface="字魂58号-创中黑" panose="00000500000000000000" pitchFamily="2" charset="-122"/>
              </a:rPr>
              <a:t>打印</a:t>
            </a:r>
            <a:r>
              <a:rPr lang="en-US" altLang="zh-CN" sz="3600" spc="300">
                <a:latin typeface="字魂58号-创中黑" panose="00000500000000000000" pitchFamily="2" charset="-122"/>
                <a:ea typeface="字魂58号-创中黑" panose="00000500000000000000" pitchFamily="2" charset="-122"/>
              </a:rPr>
              <a:t>1~100</a:t>
            </a:r>
            <a:r>
              <a:rPr lang="zh-CN" altLang="en-US" sz="3600" spc="300">
                <a:latin typeface="字魂58号-创中黑" panose="00000500000000000000" pitchFamily="2" charset="-122"/>
                <a:ea typeface="字魂58号-创中黑" panose="00000500000000000000" pitchFamily="2" charset="-122"/>
              </a:rPr>
              <a:t>的整数</a:t>
            </a:r>
            <a:endParaRPr lang="zh-CN" altLang="en-US" sz="3600" spc="300" dirty="0">
              <a:latin typeface="字魂58号-创中黑" panose="00000500000000000000" pitchFamily="2" charset="-122"/>
              <a:ea typeface="字魂58号-创中黑" panose="00000500000000000000" pitchFamily="2" charset="-122"/>
            </a:endParaRPr>
          </a:p>
        </p:txBody>
      </p:sp>
      <p:sp>
        <p:nvSpPr>
          <p:cNvPr id="24" name="文本框 23">
            <a:extLst>
              <a:ext uri="{FF2B5EF4-FFF2-40B4-BE49-F238E27FC236}">
                <a16:creationId xmlns:a16="http://schemas.microsoft.com/office/drawing/2014/main" id="{FF73CE94-9675-91B5-3A8E-E747FA2753DE}"/>
              </a:ext>
            </a:extLst>
          </p:cNvPr>
          <p:cNvSpPr txBox="1"/>
          <p:nvPr/>
        </p:nvSpPr>
        <p:spPr>
          <a:xfrm>
            <a:off x="322902" y="2287782"/>
            <a:ext cx="5304657" cy="646331"/>
          </a:xfrm>
          <a:prstGeom prst="rect">
            <a:avLst/>
          </a:prstGeom>
          <a:noFill/>
        </p:spPr>
        <p:txBody>
          <a:bodyPr wrap="none" rtlCol="0">
            <a:spAutoFit/>
          </a:bodyPr>
          <a:lstStyle/>
          <a:p>
            <a:r>
              <a:rPr lang="zh-CN" altLang="en-US" sz="3600" spc="300">
                <a:latin typeface="字魂58号-创中黑" panose="00000500000000000000" pitchFamily="2" charset="-122"/>
                <a:ea typeface="字魂58号-创中黑" panose="00000500000000000000" pitchFamily="2" charset="-122"/>
              </a:rPr>
              <a:t>逆序打印</a:t>
            </a:r>
            <a:r>
              <a:rPr lang="en-US" altLang="zh-CN" sz="3600" spc="300">
                <a:latin typeface="字魂58号-创中黑" panose="00000500000000000000" pitchFamily="2" charset="-122"/>
                <a:ea typeface="字魂58号-创中黑" panose="00000500000000000000" pitchFamily="2" charset="-122"/>
              </a:rPr>
              <a:t>1~100</a:t>
            </a:r>
            <a:r>
              <a:rPr lang="zh-CN" altLang="en-US" sz="3600" spc="300">
                <a:latin typeface="字魂58号-创中黑" panose="00000500000000000000" pitchFamily="2" charset="-122"/>
                <a:ea typeface="字魂58号-创中黑" panose="00000500000000000000" pitchFamily="2" charset="-122"/>
              </a:rPr>
              <a:t>的整数</a:t>
            </a:r>
            <a:endParaRPr lang="zh-CN" altLang="en-US" sz="3600" spc="300" dirty="0">
              <a:latin typeface="字魂58号-创中黑" panose="00000500000000000000" pitchFamily="2" charset="-122"/>
              <a:ea typeface="字魂58号-创中黑" panose="00000500000000000000" pitchFamily="2" charset="-122"/>
            </a:endParaRPr>
          </a:p>
        </p:txBody>
      </p:sp>
      <p:sp>
        <p:nvSpPr>
          <p:cNvPr id="25" name="文本框 24">
            <a:extLst>
              <a:ext uri="{FF2B5EF4-FFF2-40B4-BE49-F238E27FC236}">
                <a16:creationId xmlns:a16="http://schemas.microsoft.com/office/drawing/2014/main" id="{E32285F1-85C6-62ED-6E98-93E641CD7013}"/>
              </a:ext>
            </a:extLst>
          </p:cNvPr>
          <p:cNvSpPr txBox="1"/>
          <p:nvPr/>
        </p:nvSpPr>
        <p:spPr>
          <a:xfrm>
            <a:off x="364606" y="3815340"/>
            <a:ext cx="2185214" cy="646331"/>
          </a:xfrm>
          <a:prstGeom prst="rect">
            <a:avLst/>
          </a:prstGeom>
          <a:noFill/>
        </p:spPr>
        <p:txBody>
          <a:bodyPr wrap="none" rtlCol="0">
            <a:spAutoFit/>
          </a:bodyPr>
          <a:lstStyle/>
          <a:p>
            <a:r>
              <a:rPr lang="zh-CN" altLang="en-US" sz="3600" spc="300">
                <a:latin typeface="字魂58号-创中黑" panose="00000500000000000000" pitchFamily="2" charset="-122"/>
                <a:ea typeface="字魂58号-创中黑" panose="00000500000000000000" pitchFamily="2" charset="-122"/>
              </a:rPr>
              <a:t>数列求和</a:t>
            </a:r>
            <a:endParaRPr lang="zh-CN" altLang="en-US" sz="3600" spc="300" dirty="0">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722376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8CAC3"/>
            </a:gs>
            <a:gs pos="26000">
              <a:srgbClr val="A8CAC3"/>
            </a:gs>
            <a:gs pos="86000">
              <a:srgbClr val="E6B69A"/>
            </a:gs>
            <a:gs pos="68000">
              <a:srgbClr val="ECBAA2"/>
            </a:gs>
          </a:gsLst>
          <a:lin ang="16200000" scaled="1"/>
          <a:tileRect/>
        </a:gra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58B1C4C-A66A-418C-A28D-9D7D10E8CC20}"/>
              </a:ext>
            </a:extLst>
          </p:cNvPr>
          <p:cNvGrpSpPr/>
          <p:nvPr/>
        </p:nvGrpSpPr>
        <p:grpSpPr>
          <a:xfrm rot="10800000">
            <a:off x="-349912" y="531463"/>
            <a:ext cx="5474080" cy="5795073"/>
            <a:chOff x="7267573" y="952501"/>
            <a:chExt cx="5410199" cy="4419599"/>
          </a:xfrm>
          <a:blipFill>
            <a:blip r:embed="rId2"/>
            <a:stretch>
              <a:fillRect l="-100000" t="-41000" r="-3000" b="-26000"/>
            </a:stretch>
          </a:blipFill>
        </p:grpSpPr>
        <p:sp>
          <p:nvSpPr>
            <p:cNvPr id="3" name="流程图: 终止 2">
              <a:extLst>
                <a:ext uri="{FF2B5EF4-FFF2-40B4-BE49-F238E27FC236}">
                  <a16:creationId xmlns:a16="http://schemas.microsoft.com/office/drawing/2014/main" id="{15AC2488-DF81-41C6-B4B6-2E00405A7FA9}"/>
                </a:ext>
              </a:extLst>
            </p:cNvPr>
            <p:cNvSpPr/>
            <p:nvPr/>
          </p:nvSpPr>
          <p:spPr>
            <a:xfrm>
              <a:off x="10420348" y="952501"/>
              <a:ext cx="1895475" cy="447675"/>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终止 3">
              <a:extLst>
                <a:ext uri="{FF2B5EF4-FFF2-40B4-BE49-F238E27FC236}">
                  <a16:creationId xmlns:a16="http://schemas.microsoft.com/office/drawing/2014/main" id="{DB5D70A4-DCC6-4BA2-9C9E-438BED519616}"/>
                </a:ext>
              </a:extLst>
            </p:cNvPr>
            <p:cNvSpPr/>
            <p:nvPr/>
          </p:nvSpPr>
          <p:spPr>
            <a:xfrm>
              <a:off x="9677400" y="1609726"/>
              <a:ext cx="2762249" cy="447675"/>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终止 4">
              <a:extLst>
                <a:ext uri="{FF2B5EF4-FFF2-40B4-BE49-F238E27FC236}">
                  <a16:creationId xmlns:a16="http://schemas.microsoft.com/office/drawing/2014/main" id="{630B6DDE-D747-47B9-852F-EF4D854E389A}"/>
                </a:ext>
              </a:extLst>
            </p:cNvPr>
            <p:cNvSpPr/>
            <p:nvPr/>
          </p:nvSpPr>
          <p:spPr>
            <a:xfrm>
              <a:off x="8543924" y="2266951"/>
              <a:ext cx="3962401" cy="447675"/>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终止 5">
              <a:extLst>
                <a:ext uri="{FF2B5EF4-FFF2-40B4-BE49-F238E27FC236}">
                  <a16:creationId xmlns:a16="http://schemas.microsoft.com/office/drawing/2014/main" id="{BFA6C8EB-537A-441A-804A-204C20D6EA05}"/>
                </a:ext>
              </a:extLst>
            </p:cNvPr>
            <p:cNvSpPr/>
            <p:nvPr/>
          </p:nvSpPr>
          <p:spPr>
            <a:xfrm>
              <a:off x="7267573" y="2924178"/>
              <a:ext cx="5410199" cy="447675"/>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流程图: 终止 6">
              <a:extLst>
                <a:ext uri="{FF2B5EF4-FFF2-40B4-BE49-F238E27FC236}">
                  <a16:creationId xmlns:a16="http://schemas.microsoft.com/office/drawing/2014/main" id="{0CB5AADC-BBDD-4005-873C-003301B53F16}"/>
                </a:ext>
              </a:extLst>
            </p:cNvPr>
            <p:cNvSpPr/>
            <p:nvPr/>
          </p:nvSpPr>
          <p:spPr>
            <a:xfrm>
              <a:off x="8610600" y="3581402"/>
              <a:ext cx="3829051" cy="447675"/>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终止 7">
              <a:extLst>
                <a:ext uri="{FF2B5EF4-FFF2-40B4-BE49-F238E27FC236}">
                  <a16:creationId xmlns:a16="http://schemas.microsoft.com/office/drawing/2014/main" id="{98FD0D85-E031-4907-8FCE-D93F42778529}"/>
                </a:ext>
              </a:extLst>
            </p:cNvPr>
            <p:cNvSpPr/>
            <p:nvPr/>
          </p:nvSpPr>
          <p:spPr>
            <a:xfrm>
              <a:off x="9820275" y="4305303"/>
              <a:ext cx="2790826" cy="447675"/>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终止 8">
              <a:extLst>
                <a:ext uri="{FF2B5EF4-FFF2-40B4-BE49-F238E27FC236}">
                  <a16:creationId xmlns:a16="http://schemas.microsoft.com/office/drawing/2014/main" id="{02440BE8-965F-40C9-89A2-7F9A276443FA}"/>
                </a:ext>
              </a:extLst>
            </p:cNvPr>
            <p:cNvSpPr/>
            <p:nvPr/>
          </p:nvSpPr>
          <p:spPr>
            <a:xfrm>
              <a:off x="10544176" y="4924425"/>
              <a:ext cx="1895475" cy="447675"/>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E1230514-280E-4163-A4B4-6461AF49B7FF}"/>
              </a:ext>
            </a:extLst>
          </p:cNvPr>
          <p:cNvSpPr/>
          <p:nvPr/>
        </p:nvSpPr>
        <p:spPr>
          <a:xfrm>
            <a:off x="11420475" y="0"/>
            <a:ext cx="771525" cy="6858000"/>
          </a:xfrm>
          <a:prstGeom prst="rect">
            <a:avLst/>
          </a:prstGeom>
          <a:blipFill>
            <a:blip r:embed="rId2"/>
            <a:stretch>
              <a:fillRect l="-100000" t="-41000" r="-3000" b="-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3BB88F14-02F3-4B7E-88DE-F3F0C756328C}"/>
              </a:ext>
            </a:extLst>
          </p:cNvPr>
          <p:cNvSpPr txBox="1"/>
          <p:nvPr/>
        </p:nvSpPr>
        <p:spPr>
          <a:xfrm>
            <a:off x="5969401" y="1470501"/>
            <a:ext cx="4108344" cy="523220"/>
          </a:xfrm>
          <a:prstGeom prst="rect">
            <a:avLst/>
          </a:prstGeom>
          <a:noFill/>
        </p:spPr>
        <p:txBody>
          <a:bodyPr wrap="square" rtlCol="0">
            <a:spAutoFit/>
          </a:bodyPr>
          <a:lstStyle/>
          <a:p>
            <a:r>
              <a:rPr lang="zh-CN" altLang="en-US" sz="2800" b="1" i="0">
                <a:effectLst/>
                <a:latin typeface="-apple-system"/>
              </a:rPr>
              <a:t>打印</a:t>
            </a:r>
            <a:r>
              <a:rPr lang="en-US" altLang="zh-CN" sz="2800" b="1" i="0">
                <a:effectLst/>
                <a:latin typeface="-apple-system"/>
              </a:rPr>
              <a:t>1~100</a:t>
            </a:r>
            <a:r>
              <a:rPr lang="zh-CN" altLang="en-US" sz="2800" b="1" i="0">
                <a:effectLst/>
                <a:latin typeface="-apple-system"/>
              </a:rPr>
              <a:t>偶数平方</a:t>
            </a:r>
            <a:endParaRPr lang="zh-CN" altLang="en-US" sz="2800" dirty="0">
              <a:latin typeface="字魂58号-创中黑" panose="00000500000000000000" pitchFamily="2" charset="-122"/>
              <a:ea typeface="字魂58号-创中黑" panose="00000500000000000000" pitchFamily="2" charset="-122"/>
            </a:endParaRPr>
          </a:p>
        </p:txBody>
      </p:sp>
      <p:sp>
        <p:nvSpPr>
          <p:cNvPr id="17" name="文本框 16">
            <a:extLst>
              <a:ext uri="{FF2B5EF4-FFF2-40B4-BE49-F238E27FC236}">
                <a16:creationId xmlns:a16="http://schemas.microsoft.com/office/drawing/2014/main" id="{8A1BE4C2-7367-4FAB-B62F-A7E6E2AAC505}"/>
              </a:ext>
            </a:extLst>
          </p:cNvPr>
          <p:cNvSpPr txBox="1"/>
          <p:nvPr/>
        </p:nvSpPr>
        <p:spPr>
          <a:xfrm>
            <a:off x="761031" y="3098341"/>
            <a:ext cx="2292615" cy="707886"/>
          </a:xfrm>
          <a:prstGeom prst="rect">
            <a:avLst/>
          </a:prstGeom>
          <a:noFill/>
        </p:spPr>
        <p:txBody>
          <a:bodyPr wrap="none" rtlCol="0">
            <a:spAutoFit/>
          </a:bodyPr>
          <a:lstStyle/>
          <a:p>
            <a:r>
              <a:rPr lang="en-US" altLang="zh-CN" sz="4000" spc="300">
                <a:latin typeface="字魂58号-创中黑" panose="00000500000000000000" pitchFamily="2" charset="-122"/>
                <a:ea typeface="字魂58号-创中黑" panose="00000500000000000000" pitchFamily="2" charset="-122"/>
              </a:rPr>
              <a:t>for </a:t>
            </a:r>
            <a:r>
              <a:rPr lang="zh-CN" altLang="en-US" sz="4000" spc="300">
                <a:latin typeface="字魂58号-创中黑" panose="00000500000000000000" pitchFamily="2" charset="-122"/>
                <a:ea typeface="字魂58号-创中黑" panose="00000500000000000000" pitchFamily="2" charset="-122"/>
              </a:rPr>
              <a:t>语句</a:t>
            </a:r>
            <a:endParaRPr lang="zh-CN" altLang="en-US" sz="4000" spc="300" dirty="0">
              <a:latin typeface="字魂58号-创中黑" panose="00000500000000000000" pitchFamily="2" charset="-122"/>
              <a:ea typeface="字魂58号-创中黑" panose="00000500000000000000" pitchFamily="2" charset="-122"/>
            </a:endParaRPr>
          </a:p>
        </p:txBody>
      </p:sp>
      <p:sp>
        <p:nvSpPr>
          <p:cNvPr id="19" name="文本框 18">
            <a:extLst>
              <a:ext uri="{FF2B5EF4-FFF2-40B4-BE49-F238E27FC236}">
                <a16:creationId xmlns:a16="http://schemas.microsoft.com/office/drawing/2014/main" id="{0473AA54-571E-5E06-E50B-E21C2B48D3EC}"/>
              </a:ext>
            </a:extLst>
          </p:cNvPr>
          <p:cNvSpPr txBox="1"/>
          <p:nvPr/>
        </p:nvSpPr>
        <p:spPr>
          <a:xfrm>
            <a:off x="5969401" y="2615436"/>
            <a:ext cx="4108344" cy="523220"/>
          </a:xfrm>
          <a:prstGeom prst="rect">
            <a:avLst/>
          </a:prstGeom>
          <a:noFill/>
        </p:spPr>
        <p:txBody>
          <a:bodyPr wrap="square" rtlCol="0">
            <a:spAutoFit/>
          </a:bodyPr>
          <a:lstStyle/>
          <a:p>
            <a:r>
              <a:rPr lang="en-US" altLang="zh-CN" sz="2800" b="1" i="0">
                <a:effectLst/>
                <a:latin typeface="-apple-system"/>
              </a:rPr>
              <a:t>1~100</a:t>
            </a:r>
            <a:r>
              <a:rPr lang="zh-CN" altLang="en-US" sz="2800" b="1">
                <a:latin typeface="-apple-system"/>
              </a:rPr>
              <a:t>求和</a:t>
            </a:r>
            <a:endParaRPr lang="zh-CN" altLang="en-US" sz="2800" dirty="0">
              <a:latin typeface="字魂58号-创中黑" panose="00000500000000000000" pitchFamily="2" charset="-122"/>
              <a:ea typeface="字魂58号-创中黑" panose="00000500000000000000" pitchFamily="2" charset="-122"/>
            </a:endParaRPr>
          </a:p>
        </p:txBody>
      </p:sp>
      <p:sp>
        <p:nvSpPr>
          <p:cNvPr id="20" name="文本框 19">
            <a:extLst>
              <a:ext uri="{FF2B5EF4-FFF2-40B4-BE49-F238E27FC236}">
                <a16:creationId xmlns:a16="http://schemas.microsoft.com/office/drawing/2014/main" id="{2932D519-2623-5D6B-4F21-13725FB516BD}"/>
              </a:ext>
            </a:extLst>
          </p:cNvPr>
          <p:cNvSpPr txBox="1"/>
          <p:nvPr/>
        </p:nvSpPr>
        <p:spPr>
          <a:xfrm>
            <a:off x="6020708" y="3898057"/>
            <a:ext cx="4679475" cy="461665"/>
          </a:xfrm>
          <a:prstGeom prst="rect">
            <a:avLst/>
          </a:prstGeom>
          <a:noFill/>
        </p:spPr>
        <p:txBody>
          <a:bodyPr wrap="square" rtlCol="0">
            <a:spAutoFit/>
          </a:bodyPr>
          <a:lstStyle/>
          <a:p>
            <a:r>
              <a:rPr lang="zh-CN" altLang="en-US" sz="2400" b="1">
                <a:latin typeface="-apple-system"/>
                <a:ea typeface="字魂58号-创中黑" panose="00000500000000000000" pitchFamily="2" charset="-122"/>
              </a:rPr>
              <a:t>百钱百鸡  循环嵌套  算法改进</a:t>
            </a:r>
            <a:endParaRPr lang="zh-CN" altLang="en-US" sz="2400" b="1" dirty="0">
              <a:latin typeface="字魂58号-创中黑" panose="00000500000000000000" pitchFamily="2" charset="-122"/>
              <a:ea typeface="字魂58号-创中黑" panose="00000500000000000000" pitchFamily="2" charset="-122"/>
            </a:endParaRPr>
          </a:p>
        </p:txBody>
      </p:sp>
      <p:sp>
        <p:nvSpPr>
          <p:cNvPr id="21" name="文本框 20">
            <a:extLst>
              <a:ext uri="{FF2B5EF4-FFF2-40B4-BE49-F238E27FC236}">
                <a16:creationId xmlns:a16="http://schemas.microsoft.com/office/drawing/2014/main" id="{8223AD24-A4DB-DA9E-9E45-01CDE7D16898}"/>
              </a:ext>
            </a:extLst>
          </p:cNvPr>
          <p:cNvSpPr txBox="1"/>
          <p:nvPr/>
        </p:nvSpPr>
        <p:spPr>
          <a:xfrm>
            <a:off x="6020708" y="4709596"/>
            <a:ext cx="4108344" cy="1323439"/>
          </a:xfrm>
          <a:prstGeom prst="rect">
            <a:avLst/>
          </a:prstGeom>
          <a:noFill/>
        </p:spPr>
        <p:txBody>
          <a:bodyPr wrap="square" rtlCol="0">
            <a:spAutoFit/>
          </a:bodyPr>
          <a:lstStyle/>
          <a:p>
            <a:r>
              <a:rPr lang="zh-CN" altLang="en-US" sz="2000" b="1" i="0">
                <a:solidFill>
                  <a:srgbClr val="4D4D4D"/>
                </a:solidFill>
                <a:effectLst/>
                <a:latin typeface="-apple-system"/>
              </a:rPr>
              <a:t>百钱百鸡：公鸡一只五块钱，母鸡一只三块钱，小鸡三只一块钱，问：用一百块钱买一百只鸡，公鸡，母鸡，小鸡各几只</a:t>
            </a:r>
            <a:endParaRPr lang="zh-CN" altLang="en-US" sz="2000" b="1" dirty="0">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382857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8CAC3"/>
            </a:gs>
            <a:gs pos="38000">
              <a:srgbClr val="A8CAC3"/>
            </a:gs>
            <a:gs pos="86000">
              <a:srgbClr val="E6B69A"/>
            </a:gs>
            <a:gs pos="64000">
              <a:srgbClr val="ECBAA2"/>
            </a:gs>
          </a:gsLst>
          <a:lin ang="13500000" scaled="1"/>
          <a:tileRect/>
        </a:gradFill>
        <a:effectLst/>
      </p:bgPr>
    </p:bg>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A5A54B92-1D24-4487-85C9-984B225CD96B}"/>
              </a:ext>
            </a:extLst>
          </p:cNvPr>
          <p:cNvSpPr/>
          <p:nvPr/>
        </p:nvSpPr>
        <p:spPr>
          <a:xfrm>
            <a:off x="-1102013" y="-752856"/>
            <a:ext cx="8533533" cy="8126984"/>
          </a:xfrm>
          <a:custGeom>
            <a:avLst/>
            <a:gdLst>
              <a:gd name="connsiteX0" fmla="*/ 8313821 w 8542068"/>
              <a:gd name="connsiteY0" fmla="*/ 705354 h 7201760"/>
              <a:gd name="connsiteX1" fmla="*/ 7462921 w 8542068"/>
              <a:gd name="connsiteY1" fmla="*/ 1327654 h 7201760"/>
              <a:gd name="connsiteX2" fmla="*/ 7005721 w 8542068"/>
              <a:gd name="connsiteY2" fmla="*/ 2534154 h 7201760"/>
              <a:gd name="connsiteX3" fmla="*/ 5723021 w 8542068"/>
              <a:gd name="connsiteY3" fmla="*/ 3639054 h 7201760"/>
              <a:gd name="connsiteX4" fmla="*/ 4402221 w 8542068"/>
              <a:gd name="connsiteY4" fmla="*/ 4096254 h 7201760"/>
              <a:gd name="connsiteX5" fmla="*/ 3297321 w 8542068"/>
              <a:gd name="connsiteY5" fmla="*/ 4566154 h 7201760"/>
              <a:gd name="connsiteX6" fmla="*/ 2205121 w 8542068"/>
              <a:gd name="connsiteY6" fmla="*/ 6318754 h 7201760"/>
              <a:gd name="connsiteX7" fmla="*/ 922421 w 8542068"/>
              <a:gd name="connsiteY7" fmla="*/ 6801354 h 7201760"/>
              <a:gd name="connsiteX8" fmla="*/ 592221 w 8542068"/>
              <a:gd name="connsiteY8" fmla="*/ 6687054 h 7201760"/>
              <a:gd name="connsiteX9" fmla="*/ 528721 w 8542068"/>
              <a:gd name="connsiteY9" fmla="*/ 489454 h 7201760"/>
              <a:gd name="connsiteX10" fmla="*/ 7755021 w 8542068"/>
              <a:gd name="connsiteY10" fmla="*/ 425954 h 7201760"/>
              <a:gd name="connsiteX11" fmla="*/ 8313821 w 8542068"/>
              <a:gd name="connsiteY11" fmla="*/ 705354 h 720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2068" h="7201760">
                <a:moveTo>
                  <a:pt x="8313821" y="705354"/>
                </a:moveTo>
                <a:cubicBezTo>
                  <a:pt x="8265138" y="855637"/>
                  <a:pt x="7680938" y="1022854"/>
                  <a:pt x="7462921" y="1327654"/>
                </a:cubicBezTo>
                <a:cubicBezTo>
                  <a:pt x="7244904" y="1632454"/>
                  <a:pt x="7295704" y="2148921"/>
                  <a:pt x="7005721" y="2534154"/>
                </a:cubicBezTo>
                <a:cubicBezTo>
                  <a:pt x="6715738" y="2919387"/>
                  <a:pt x="6156938" y="3378704"/>
                  <a:pt x="5723021" y="3639054"/>
                </a:cubicBezTo>
                <a:cubicBezTo>
                  <a:pt x="5289104" y="3899404"/>
                  <a:pt x="4806504" y="3941737"/>
                  <a:pt x="4402221" y="4096254"/>
                </a:cubicBezTo>
                <a:cubicBezTo>
                  <a:pt x="3997938" y="4250771"/>
                  <a:pt x="3663504" y="4195737"/>
                  <a:pt x="3297321" y="4566154"/>
                </a:cubicBezTo>
                <a:cubicBezTo>
                  <a:pt x="2931138" y="4936571"/>
                  <a:pt x="2600938" y="5946221"/>
                  <a:pt x="2205121" y="6318754"/>
                </a:cubicBezTo>
                <a:cubicBezTo>
                  <a:pt x="1809304" y="6691287"/>
                  <a:pt x="1191238" y="6739971"/>
                  <a:pt x="922421" y="6801354"/>
                </a:cubicBezTo>
                <a:cubicBezTo>
                  <a:pt x="653604" y="6862737"/>
                  <a:pt x="657838" y="7739037"/>
                  <a:pt x="592221" y="6687054"/>
                </a:cubicBezTo>
                <a:cubicBezTo>
                  <a:pt x="526604" y="5635071"/>
                  <a:pt x="-665079" y="1532971"/>
                  <a:pt x="528721" y="489454"/>
                </a:cubicBezTo>
                <a:cubicBezTo>
                  <a:pt x="1722521" y="-554063"/>
                  <a:pt x="6453271" y="389971"/>
                  <a:pt x="7755021" y="425954"/>
                </a:cubicBezTo>
                <a:cubicBezTo>
                  <a:pt x="9056771" y="461937"/>
                  <a:pt x="8362504" y="555071"/>
                  <a:pt x="8313821" y="705354"/>
                </a:cubicBezTo>
                <a:close/>
              </a:path>
            </a:pathLst>
          </a:custGeom>
          <a:solidFill>
            <a:srgbClr val="ECAD8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AF94A0E4-FB6E-47B6-B630-61E2F67F95C3}"/>
              </a:ext>
            </a:extLst>
          </p:cNvPr>
          <p:cNvSpPr/>
          <p:nvPr/>
        </p:nvSpPr>
        <p:spPr>
          <a:xfrm>
            <a:off x="-1536023" y="-687578"/>
            <a:ext cx="8579866" cy="7642251"/>
          </a:xfrm>
          <a:custGeom>
            <a:avLst/>
            <a:gdLst>
              <a:gd name="connsiteX0" fmla="*/ 8495624 w 8579866"/>
              <a:gd name="connsiteY0" fmla="*/ 318212 h 7642251"/>
              <a:gd name="connsiteX1" fmla="*/ 7492324 w 8579866"/>
              <a:gd name="connsiteY1" fmla="*/ 1143712 h 7642251"/>
              <a:gd name="connsiteX2" fmla="*/ 6819224 w 8579866"/>
              <a:gd name="connsiteY2" fmla="*/ 2464512 h 7642251"/>
              <a:gd name="connsiteX3" fmla="*/ 6120724 w 8579866"/>
              <a:gd name="connsiteY3" fmla="*/ 3683712 h 7642251"/>
              <a:gd name="connsiteX4" fmla="*/ 4545924 w 8579866"/>
              <a:gd name="connsiteY4" fmla="*/ 4661612 h 7642251"/>
              <a:gd name="connsiteX5" fmla="*/ 3390224 w 8579866"/>
              <a:gd name="connsiteY5" fmla="*/ 5118812 h 7642251"/>
              <a:gd name="connsiteX6" fmla="*/ 2107524 w 8579866"/>
              <a:gd name="connsiteY6" fmla="*/ 6033212 h 7642251"/>
              <a:gd name="connsiteX7" fmla="*/ 1396324 w 8579866"/>
              <a:gd name="connsiteY7" fmla="*/ 6884112 h 7642251"/>
              <a:gd name="connsiteX8" fmla="*/ 1002624 w 8579866"/>
              <a:gd name="connsiteY8" fmla="*/ 7214312 h 7642251"/>
              <a:gd name="connsiteX9" fmla="*/ 393024 w 8579866"/>
              <a:gd name="connsiteY9" fmla="*/ 597612 h 7642251"/>
              <a:gd name="connsiteX10" fmla="*/ 7606624 w 8579866"/>
              <a:gd name="connsiteY10" fmla="*/ 280112 h 7642251"/>
              <a:gd name="connsiteX11" fmla="*/ 8495624 w 8579866"/>
              <a:gd name="connsiteY11" fmla="*/ 318212 h 76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9866" h="7642251">
                <a:moveTo>
                  <a:pt x="8495624" y="318212"/>
                </a:moveTo>
                <a:cubicBezTo>
                  <a:pt x="8476574" y="462145"/>
                  <a:pt x="7771724" y="785995"/>
                  <a:pt x="7492324" y="1143712"/>
                </a:cubicBezTo>
                <a:cubicBezTo>
                  <a:pt x="7212924" y="1501429"/>
                  <a:pt x="7047824" y="2041179"/>
                  <a:pt x="6819224" y="2464512"/>
                </a:cubicBezTo>
                <a:cubicBezTo>
                  <a:pt x="6590624" y="2887845"/>
                  <a:pt x="6499607" y="3317529"/>
                  <a:pt x="6120724" y="3683712"/>
                </a:cubicBezTo>
                <a:cubicBezTo>
                  <a:pt x="5741841" y="4049895"/>
                  <a:pt x="5001007" y="4422429"/>
                  <a:pt x="4545924" y="4661612"/>
                </a:cubicBezTo>
                <a:cubicBezTo>
                  <a:pt x="4090841" y="4900795"/>
                  <a:pt x="3796624" y="4890212"/>
                  <a:pt x="3390224" y="5118812"/>
                </a:cubicBezTo>
                <a:cubicBezTo>
                  <a:pt x="2983824" y="5347412"/>
                  <a:pt x="2439841" y="5738995"/>
                  <a:pt x="2107524" y="6033212"/>
                </a:cubicBezTo>
                <a:cubicBezTo>
                  <a:pt x="1775207" y="6327429"/>
                  <a:pt x="1580474" y="6687262"/>
                  <a:pt x="1396324" y="6884112"/>
                </a:cubicBezTo>
                <a:cubicBezTo>
                  <a:pt x="1212174" y="7080962"/>
                  <a:pt x="1169841" y="8262062"/>
                  <a:pt x="1002624" y="7214312"/>
                </a:cubicBezTo>
                <a:cubicBezTo>
                  <a:pt x="835407" y="6166562"/>
                  <a:pt x="-707643" y="1753312"/>
                  <a:pt x="393024" y="597612"/>
                </a:cubicBezTo>
                <a:cubicBezTo>
                  <a:pt x="1493691" y="-558088"/>
                  <a:pt x="6256191" y="326679"/>
                  <a:pt x="7606624" y="280112"/>
                </a:cubicBezTo>
                <a:cubicBezTo>
                  <a:pt x="8957057" y="233545"/>
                  <a:pt x="8514674" y="174279"/>
                  <a:pt x="8495624" y="318212"/>
                </a:cubicBezTo>
                <a:close/>
              </a:path>
            </a:pathLst>
          </a:custGeom>
          <a:solidFill>
            <a:srgbClr val="A8CAC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a:extLst>
              <a:ext uri="{FF2B5EF4-FFF2-40B4-BE49-F238E27FC236}">
                <a16:creationId xmlns:a16="http://schemas.microsoft.com/office/drawing/2014/main" id="{0D74B313-1F51-4967-8F95-93984411CB3F}"/>
              </a:ext>
            </a:extLst>
          </p:cNvPr>
          <p:cNvSpPr/>
          <p:nvPr/>
        </p:nvSpPr>
        <p:spPr>
          <a:xfrm>
            <a:off x="-625516" y="-148669"/>
            <a:ext cx="9977291" cy="6271878"/>
          </a:xfrm>
          <a:custGeom>
            <a:avLst/>
            <a:gdLst>
              <a:gd name="connsiteX0" fmla="*/ 8224691 w 8897802"/>
              <a:gd name="connsiteY0" fmla="*/ 614895 h 5102029"/>
              <a:gd name="connsiteX1" fmla="*/ 6510191 w 8897802"/>
              <a:gd name="connsiteY1" fmla="*/ 1135595 h 5102029"/>
              <a:gd name="connsiteX2" fmla="*/ 5240191 w 8897802"/>
              <a:gd name="connsiteY2" fmla="*/ 2291295 h 5102029"/>
              <a:gd name="connsiteX3" fmla="*/ 4605191 w 8897802"/>
              <a:gd name="connsiteY3" fmla="*/ 3967695 h 5102029"/>
              <a:gd name="connsiteX4" fmla="*/ 3157391 w 8897802"/>
              <a:gd name="connsiteY4" fmla="*/ 4805895 h 5102029"/>
              <a:gd name="connsiteX5" fmla="*/ 693591 w 8897802"/>
              <a:gd name="connsiteY5" fmla="*/ 4742395 h 5102029"/>
              <a:gd name="connsiteX6" fmla="*/ 515791 w 8897802"/>
              <a:gd name="connsiteY6" fmla="*/ 640295 h 5102029"/>
              <a:gd name="connsiteX7" fmla="*/ 579291 w 8897802"/>
              <a:gd name="connsiteY7" fmla="*/ 17995 h 5102029"/>
              <a:gd name="connsiteX8" fmla="*/ 8046891 w 8897802"/>
              <a:gd name="connsiteY8" fmla="*/ 195795 h 5102029"/>
              <a:gd name="connsiteX9" fmla="*/ 8745391 w 8897802"/>
              <a:gd name="connsiteY9" fmla="*/ 487895 h 5102029"/>
              <a:gd name="connsiteX10" fmla="*/ 8224691 w 8897802"/>
              <a:gd name="connsiteY10" fmla="*/ 614895 h 510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7802" h="5102029">
                <a:moveTo>
                  <a:pt x="8224691" y="614895"/>
                </a:moveTo>
                <a:cubicBezTo>
                  <a:pt x="7852158" y="722845"/>
                  <a:pt x="7007608" y="856195"/>
                  <a:pt x="6510191" y="1135595"/>
                </a:cubicBezTo>
                <a:cubicBezTo>
                  <a:pt x="6012774" y="1414995"/>
                  <a:pt x="5557691" y="1819278"/>
                  <a:pt x="5240191" y="2291295"/>
                </a:cubicBezTo>
                <a:cubicBezTo>
                  <a:pt x="4922691" y="2763312"/>
                  <a:pt x="4952324" y="3548595"/>
                  <a:pt x="4605191" y="3967695"/>
                </a:cubicBezTo>
                <a:cubicBezTo>
                  <a:pt x="4258058" y="4386795"/>
                  <a:pt x="3809324" y="4676778"/>
                  <a:pt x="3157391" y="4805895"/>
                </a:cubicBezTo>
                <a:cubicBezTo>
                  <a:pt x="2505458" y="4935012"/>
                  <a:pt x="1133858" y="5436662"/>
                  <a:pt x="693591" y="4742395"/>
                </a:cubicBezTo>
                <a:cubicBezTo>
                  <a:pt x="253324" y="4048128"/>
                  <a:pt x="534841" y="1427695"/>
                  <a:pt x="515791" y="640295"/>
                </a:cubicBezTo>
                <a:cubicBezTo>
                  <a:pt x="496741" y="-147105"/>
                  <a:pt x="-675892" y="92078"/>
                  <a:pt x="579291" y="17995"/>
                </a:cubicBezTo>
                <a:cubicBezTo>
                  <a:pt x="1834474" y="-56088"/>
                  <a:pt x="6685874" y="117478"/>
                  <a:pt x="8046891" y="195795"/>
                </a:cubicBezTo>
                <a:cubicBezTo>
                  <a:pt x="9407908" y="274112"/>
                  <a:pt x="8722108" y="415928"/>
                  <a:pt x="8745391" y="487895"/>
                </a:cubicBezTo>
                <a:cubicBezTo>
                  <a:pt x="8768674" y="559862"/>
                  <a:pt x="8597224" y="506945"/>
                  <a:pt x="8224691" y="614895"/>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AFFE2D7-40D2-4505-B5E7-106FE90BA73E}"/>
              </a:ext>
            </a:extLst>
          </p:cNvPr>
          <p:cNvSpPr/>
          <p:nvPr/>
        </p:nvSpPr>
        <p:spPr>
          <a:xfrm>
            <a:off x="5852530" y="270786"/>
            <a:ext cx="6304582" cy="6304582"/>
          </a:xfrm>
          <a:prstGeom prst="ellipse">
            <a:avLst/>
          </a:prstGeom>
          <a:solidFill>
            <a:srgbClr val="ECA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81E67A9-A8E6-4A5D-9C11-6B9695E99D85}"/>
              </a:ext>
            </a:extLst>
          </p:cNvPr>
          <p:cNvSpPr txBox="1"/>
          <p:nvPr/>
        </p:nvSpPr>
        <p:spPr>
          <a:xfrm>
            <a:off x="116748" y="2479438"/>
            <a:ext cx="4660250" cy="1015663"/>
          </a:xfrm>
          <a:prstGeom prst="rect">
            <a:avLst/>
          </a:prstGeom>
          <a:noFill/>
        </p:spPr>
        <p:txBody>
          <a:bodyPr wrap="none" rtlCol="0">
            <a:spAutoFit/>
          </a:bodyPr>
          <a:lstStyle/>
          <a:p>
            <a:r>
              <a:rPr lang="en-US" altLang="zh-CN" sz="6000" spc="300">
                <a:latin typeface="字魂58号-创中黑" panose="00000500000000000000" pitchFamily="2" charset="-122"/>
                <a:ea typeface="字魂58号-创中黑" panose="00000500000000000000" pitchFamily="2" charset="-122"/>
              </a:rPr>
              <a:t>02 </a:t>
            </a:r>
            <a:r>
              <a:rPr lang="zh-CN" altLang="en-US" sz="6000" spc="300">
                <a:latin typeface="字魂58号-创中黑" panose="00000500000000000000" pitchFamily="2" charset="-122"/>
                <a:ea typeface="字魂58号-创中黑" panose="00000500000000000000" pitchFamily="2" charset="-122"/>
              </a:rPr>
              <a:t>基本类型</a:t>
            </a:r>
            <a:endParaRPr lang="zh-CN" altLang="en-US" sz="6000" spc="300" dirty="0">
              <a:latin typeface="字魂58号-创中黑" panose="00000500000000000000" pitchFamily="2" charset="-122"/>
              <a:ea typeface="字魂58号-创中黑" panose="00000500000000000000" pitchFamily="2" charset="-122"/>
            </a:endParaRPr>
          </a:p>
        </p:txBody>
      </p:sp>
      <p:sp>
        <p:nvSpPr>
          <p:cNvPr id="10" name="文本框 9">
            <a:extLst>
              <a:ext uri="{FF2B5EF4-FFF2-40B4-BE49-F238E27FC236}">
                <a16:creationId xmlns:a16="http://schemas.microsoft.com/office/drawing/2014/main" id="{A19B2DDB-D351-409E-A22C-2AD5845B7147}"/>
              </a:ext>
            </a:extLst>
          </p:cNvPr>
          <p:cNvSpPr txBox="1"/>
          <p:nvPr/>
        </p:nvSpPr>
        <p:spPr>
          <a:xfrm>
            <a:off x="8175327" y="2145804"/>
            <a:ext cx="4108344" cy="2554545"/>
          </a:xfrm>
          <a:prstGeom prst="rect">
            <a:avLst/>
          </a:prstGeom>
          <a:noFill/>
        </p:spPr>
        <p:txBody>
          <a:bodyPr wrap="square" rtlCol="0">
            <a:spAutoFit/>
          </a:bodyPr>
          <a:lstStyle/>
          <a:p>
            <a:r>
              <a:rPr lang="zh-CN" altLang="en-US" sz="3200">
                <a:latin typeface="字魂58号-创中黑" panose="00000500000000000000" pitchFamily="2" charset="-122"/>
                <a:ea typeface="字魂58号-创中黑" panose="00000500000000000000" pitchFamily="2" charset="-122"/>
              </a:rPr>
              <a:t>整数类型</a:t>
            </a:r>
            <a:endParaRPr lang="en-US" altLang="zh-CN" sz="3200">
              <a:latin typeface="字魂58号-创中黑" panose="00000500000000000000" pitchFamily="2" charset="-122"/>
              <a:ea typeface="字魂58号-创中黑" panose="00000500000000000000" pitchFamily="2" charset="-122"/>
            </a:endParaRPr>
          </a:p>
          <a:p>
            <a:endParaRPr lang="en-US" altLang="zh-CN" sz="3200">
              <a:latin typeface="字魂58号-创中黑" panose="00000500000000000000" pitchFamily="2" charset="-122"/>
              <a:ea typeface="字魂58号-创中黑" panose="00000500000000000000" pitchFamily="2" charset="-122"/>
            </a:endParaRPr>
          </a:p>
          <a:p>
            <a:r>
              <a:rPr lang="zh-CN" altLang="en-US" sz="3200">
                <a:latin typeface="字魂58号-创中黑" panose="00000500000000000000" pitchFamily="2" charset="-122"/>
                <a:ea typeface="字魂58号-创中黑" panose="00000500000000000000" pitchFamily="2" charset="-122"/>
              </a:rPr>
              <a:t>浮点类型</a:t>
            </a:r>
            <a:endParaRPr lang="en-US" altLang="zh-CN" sz="3200">
              <a:latin typeface="字魂58号-创中黑" panose="00000500000000000000" pitchFamily="2" charset="-122"/>
              <a:ea typeface="字魂58号-创中黑" panose="00000500000000000000" pitchFamily="2" charset="-122"/>
            </a:endParaRPr>
          </a:p>
          <a:p>
            <a:endParaRPr lang="en-US" altLang="zh-CN" sz="3200">
              <a:latin typeface="字魂58号-创中黑" panose="00000500000000000000" pitchFamily="2" charset="-122"/>
              <a:ea typeface="字魂58号-创中黑" panose="00000500000000000000" pitchFamily="2" charset="-122"/>
            </a:endParaRPr>
          </a:p>
          <a:p>
            <a:r>
              <a:rPr lang="zh-CN" altLang="en-US" sz="3200">
                <a:latin typeface="字魂58号-创中黑" panose="00000500000000000000" pitchFamily="2" charset="-122"/>
                <a:ea typeface="字魂58号-创中黑" panose="00000500000000000000" pitchFamily="2" charset="-122"/>
              </a:rPr>
              <a:t>字符类型</a:t>
            </a:r>
            <a:endParaRPr lang="zh-CN" altLang="en-US" sz="3200" dirty="0">
              <a:latin typeface="字魂58号-创中黑" panose="00000500000000000000" pitchFamily="2" charset="-122"/>
              <a:ea typeface="字魂58号-创中黑" panose="00000500000000000000" pitchFamily="2" charset="-122"/>
            </a:endParaRPr>
          </a:p>
        </p:txBody>
      </p:sp>
      <p:sp>
        <p:nvSpPr>
          <p:cNvPr id="12" name="椭圆 11">
            <a:extLst>
              <a:ext uri="{FF2B5EF4-FFF2-40B4-BE49-F238E27FC236}">
                <a16:creationId xmlns:a16="http://schemas.microsoft.com/office/drawing/2014/main" id="{D199999B-F835-4AE9-BCD6-620F14FE9BC8}"/>
              </a:ext>
            </a:extLst>
          </p:cNvPr>
          <p:cNvSpPr/>
          <p:nvPr/>
        </p:nvSpPr>
        <p:spPr>
          <a:xfrm>
            <a:off x="3762811" y="5591744"/>
            <a:ext cx="914400" cy="9144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descr="保险箱">
            <a:extLst>
              <a:ext uri="{FF2B5EF4-FFF2-40B4-BE49-F238E27FC236}">
                <a16:creationId xmlns:a16="http://schemas.microsoft.com/office/drawing/2014/main" id="{18351D95-0058-43DB-ADC8-DB488A787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5971" y="2569029"/>
            <a:ext cx="480975" cy="480975"/>
          </a:xfrm>
          <a:prstGeom prst="rect">
            <a:avLst/>
          </a:prstGeom>
        </p:spPr>
      </p:pic>
    </p:spTree>
    <p:extLst>
      <p:ext uri="{BB962C8B-B14F-4D97-AF65-F5344CB8AC3E}">
        <p14:creationId xmlns:p14="http://schemas.microsoft.com/office/powerpoint/2010/main" val="260188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E8B79C"/>
            </a:gs>
            <a:gs pos="38000">
              <a:srgbClr val="ECBAA2"/>
            </a:gs>
            <a:gs pos="74000">
              <a:srgbClr val="A8CAC3"/>
            </a:gs>
          </a:gsLst>
          <a:lin ang="5400000" scaled="1"/>
        </a:gradFill>
        <a:effectLst/>
      </p:bgPr>
    </p:bg>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96988ECA-D2D5-47BA-A672-4A051E94B647}"/>
              </a:ext>
            </a:extLst>
          </p:cNvPr>
          <p:cNvSpPr/>
          <p:nvPr/>
        </p:nvSpPr>
        <p:spPr>
          <a:xfrm flipH="1" flipV="1">
            <a:off x="10853875" y="-596649"/>
            <a:ext cx="1539964" cy="3014309"/>
          </a:xfrm>
          <a:custGeom>
            <a:avLst/>
            <a:gdLst>
              <a:gd name="connsiteX0" fmla="*/ 716979 w 1423850"/>
              <a:gd name="connsiteY0" fmla="*/ 2787029 h 2787029"/>
              <a:gd name="connsiteX1" fmla="*/ 180274 w 1423850"/>
              <a:gd name="connsiteY1" fmla="*/ 2782799 h 2787029"/>
              <a:gd name="connsiteX2" fmla="*/ 0 w 1423850"/>
              <a:gd name="connsiteY2" fmla="*/ 2780068 h 2787029"/>
              <a:gd name="connsiteX3" fmla="*/ 0 w 1423850"/>
              <a:gd name="connsiteY3" fmla="*/ 276 h 2787029"/>
              <a:gd name="connsiteX4" fmla="*/ 33992 w 1423850"/>
              <a:gd name="connsiteY4" fmla="*/ 0 h 2787029"/>
              <a:gd name="connsiteX5" fmla="*/ 127313 w 1423850"/>
              <a:gd name="connsiteY5" fmla="*/ 28648 h 2787029"/>
              <a:gd name="connsiteX6" fmla="*/ 712532 w 1423850"/>
              <a:gd name="connsiteY6" fmla="*/ 412252 h 2787029"/>
              <a:gd name="connsiteX7" fmla="*/ 957946 w 1423850"/>
              <a:gd name="connsiteY7" fmla="*/ 754608 h 2787029"/>
              <a:gd name="connsiteX8" fmla="*/ 915471 w 1423850"/>
              <a:gd name="connsiteY8" fmla="*/ 1208333 h 2787029"/>
              <a:gd name="connsiteX9" fmla="*/ 575666 w 1423850"/>
              <a:gd name="connsiteY9" fmla="*/ 1546564 h 2787029"/>
              <a:gd name="connsiteX10" fmla="*/ 603984 w 1423850"/>
              <a:gd name="connsiteY10" fmla="*/ 1938417 h 2787029"/>
              <a:gd name="connsiteX11" fmla="*/ 901312 w 1423850"/>
              <a:gd name="connsiteY11" fmla="*/ 2293148 h 2787029"/>
              <a:gd name="connsiteX12" fmla="*/ 1222238 w 1423850"/>
              <a:gd name="connsiteY12" fmla="*/ 2586007 h 2787029"/>
              <a:gd name="connsiteX13" fmla="*/ 1302470 w 1423850"/>
              <a:gd name="connsiteY13" fmla="*/ 2771621 h 2787029"/>
              <a:gd name="connsiteX14" fmla="*/ 716979 w 1423850"/>
              <a:gd name="connsiteY14" fmla="*/ 2787029 h 278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3850" h="2787029">
                <a:moveTo>
                  <a:pt x="716979" y="2787029"/>
                </a:moveTo>
                <a:cubicBezTo>
                  <a:pt x="545814" y="2786989"/>
                  <a:pt x="359059" y="2785203"/>
                  <a:pt x="180274" y="2782799"/>
                </a:cubicBezTo>
                <a:lnTo>
                  <a:pt x="0" y="2780068"/>
                </a:lnTo>
                <a:lnTo>
                  <a:pt x="0" y="276"/>
                </a:lnTo>
                <a:lnTo>
                  <a:pt x="33992" y="0"/>
                </a:lnTo>
                <a:cubicBezTo>
                  <a:pt x="58831" y="3727"/>
                  <a:pt x="87984" y="12321"/>
                  <a:pt x="127313" y="28648"/>
                </a:cubicBezTo>
                <a:cubicBezTo>
                  <a:pt x="284630" y="93957"/>
                  <a:pt x="574093" y="291258"/>
                  <a:pt x="712532" y="412252"/>
                </a:cubicBezTo>
                <a:cubicBezTo>
                  <a:pt x="850971" y="533245"/>
                  <a:pt x="924123" y="621928"/>
                  <a:pt x="957946" y="754608"/>
                </a:cubicBezTo>
                <a:cubicBezTo>
                  <a:pt x="991770" y="887288"/>
                  <a:pt x="979184" y="1076340"/>
                  <a:pt x="915471" y="1208333"/>
                </a:cubicBezTo>
                <a:cubicBezTo>
                  <a:pt x="851757" y="1340325"/>
                  <a:pt x="627581" y="1424883"/>
                  <a:pt x="575666" y="1546564"/>
                </a:cubicBezTo>
                <a:cubicBezTo>
                  <a:pt x="523752" y="1668245"/>
                  <a:pt x="549709" y="1813987"/>
                  <a:pt x="603984" y="1938417"/>
                </a:cubicBezTo>
                <a:cubicBezTo>
                  <a:pt x="658258" y="2062848"/>
                  <a:pt x="798270" y="2185216"/>
                  <a:pt x="901312" y="2293148"/>
                </a:cubicBezTo>
                <a:cubicBezTo>
                  <a:pt x="1004355" y="2401080"/>
                  <a:pt x="1155379" y="2506261"/>
                  <a:pt x="1222238" y="2586007"/>
                </a:cubicBezTo>
                <a:cubicBezTo>
                  <a:pt x="1289098" y="2665753"/>
                  <a:pt x="1588000" y="2740686"/>
                  <a:pt x="1302470" y="2771621"/>
                </a:cubicBezTo>
                <a:cubicBezTo>
                  <a:pt x="1195396" y="2783222"/>
                  <a:pt x="973727" y="2787089"/>
                  <a:pt x="716979" y="2787029"/>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2C9D3D08-75AA-42E8-9A80-E1450E5CC2A3}"/>
              </a:ext>
            </a:extLst>
          </p:cNvPr>
          <p:cNvSpPr/>
          <p:nvPr/>
        </p:nvSpPr>
        <p:spPr>
          <a:xfrm>
            <a:off x="-120518" y="0"/>
            <a:ext cx="6757427" cy="6916496"/>
          </a:xfrm>
          <a:custGeom>
            <a:avLst/>
            <a:gdLst>
              <a:gd name="connsiteX0" fmla="*/ 90913 w 6757427"/>
              <a:gd name="connsiteY0" fmla="*/ 0 h 6916496"/>
              <a:gd name="connsiteX1" fmla="*/ 5729377 w 6757427"/>
              <a:gd name="connsiteY1" fmla="*/ 0 h 6916496"/>
              <a:gd name="connsiteX2" fmla="*/ 5823759 w 6757427"/>
              <a:gd name="connsiteY2" fmla="*/ 107737 h 6916496"/>
              <a:gd name="connsiteX3" fmla="*/ 6269482 w 6757427"/>
              <a:gd name="connsiteY3" fmla="*/ 983010 h 6916496"/>
              <a:gd name="connsiteX4" fmla="*/ 6146081 w 6757427"/>
              <a:gd name="connsiteY4" fmla="*/ 2531424 h 6916496"/>
              <a:gd name="connsiteX5" fmla="*/ 5158870 w 6757427"/>
              <a:gd name="connsiteY5" fmla="*/ 3685698 h 6916496"/>
              <a:gd name="connsiteX6" fmla="*/ 5241138 w 6757427"/>
              <a:gd name="connsiteY6" fmla="*/ 5022966 h 6916496"/>
              <a:gd name="connsiteX7" fmla="*/ 6104947 w 6757427"/>
              <a:gd name="connsiteY7" fmla="*/ 6233545 h 6916496"/>
              <a:gd name="connsiteX8" fmla="*/ 6735880 w 6757427"/>
              <a:gd name="connsiteY8" fmla="*/ 6894275 h 6916496"/>
              <a:gd name="connsiteX9" fmla="*/ 6757427 w 6757427"/>
              <a:gd name="connsiteY9" fmla="*/ 6916496 h 6916496"/>
              <a:gd name="connsiteX10" fmla="*/ 61700 w 6757427"/>
              <a:gd name="connsiteY10" fmla="*/ 6916496 h 6916496"/>
              <a:gd name="connsiteX11" fmla="*/ 50029 w 6757427"/>
              <a:gd name="connsiteY11" fmla="*/ 6753255 h 6916496"/>
              <a:gd name="connsiteX12" fmla="*/ 86332 w 6757427"/>
              <a:gd name="connsiteY12" fmla="*/ 200870 h 69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57427" h="6916496">
                <a:moveTo>
                  <a:pt x="90913" y="0"/>
                </a:moveTo>
                <a:lnTo>
                  <a:pt x="5729377" y="0"/>
                </a:lnTo>
                <a:lnTo>
                  <a:pt x="5823759" y="107737"/>
                </a:lnTo>
                <a:cubicBezTo>
                  <a:pt x="6057815" y="388277"/>
                  <a:pt x="6195784" y="643414"/>
                  <a:pt x="6269482" y="983010"/>
                </a:cubicBezTo>
                <a:cubicBezTo>
                  <a:pt x="6367747" y="1435804"/>
                  <a:pt x="6331183" y="2080977"/>
                  <a:pt x="6146081" y="2531424"/>
                </a:cubicBezTo>
                <a:cubicBezTo>
                  <a:pt x="5960979" y="2981872"/>
                  <a:pt x="5309695" y="3270441"/>
                  <a:pt x="5158870" y="3685698"/>
                </a:cubicBezTo>
                <a:cubicBezTo>
                  <a:pt x="5008047" y="4100955"/>
                  <a:pt x="5083459" y="4598325"/>
                  <a:pt x="5241138" y="5022966"/>
                </a:cubicBezTo>
                <a:cubicBezTo>
                  <a:pt x="5398817" y="5447607"/>
                  <a:pt x="5805584" y="5865210"/>
                  <a:pt x="6104947" y="6233545"/>
                </a:cubicBezTo>
                <a:cubicBezTo>
                  <a:pt x="6292049" y="6463755"/>
                  <a:pt x="6533603" y="6690299"/>
                  <a:pt x="6735880" y="6894275"/>
                </a:cubicBezTo>
                <a:lnTo>
                  <a:pt x="6757427" y="6916496"/>
                </a:lnTo>
                <a:lnTo>
                  <a:pt x="61700" y="6916496"/>
                </a:lnTo>
                <a:lnTo>
                  <a:pt x="50029" y="6753255"/>
                </a:lnTo>
                <a:cubicBezTo>
                  <a:pt x="-63568" y="4989099"/>
                  <a:pt x="46249" y="1880178"/>
                  <a:pt x="86332" y="200870"/>
                </a:cubicBez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D97214CE-7D24-4368-BFBE-57D8441BED8C}"/>
              </a:ext>
            </a:extLst>
          </p:cNvPr>
          <p:cNvSpPr/>
          <p:nvPr/>
        </p:nvSpPr>
        <p:spPr>
          <a:xfrm>
            <a:off x="-209550" y="-124498"/>
            <a:ext cx="6448425" cy="7801126"/>
          </a:xfrm>
          <a:custGeom>
            <a:avLst/>
            <a:gdLst>
              <a:gd name="connsiteX0" fmla="*/ 3351604 w 6613981"/>
              <a:gd name="connsiteY0" fmla="*/ 89209 h 8420518"/>
              <a:gd name="connsiteX1" fmla="*/ 4824144 w 6613981"/>
              <a:gd name="connsiteY1" fmla="*/ 1193614 h 8420518"/>
              <a:gd name="connsiteX2" fmla="*/ 5441661 w 6613981"/>
              <a:gd name="connsiteY2" fmla="*/ 2179266 h 8420518"/>
              <a:gd name="connsiteX3" fmla="*/ 5334783 w 6613981"/>
              <a:gd name="connsiteY3" fmla="*/ 3485551 h 8420518"/>
              <a:gd name="connsiteX4" fmla="*/ 4479760 w 6613981"/>
              <a:gd name="connsiteY4" fmla="*/ 4459328 h 8420518"/>
              <a:gd name="connsiteX5" fmla="*/ 4551012 w 6613981"/>
              <a:gd name="connsiteY5" fmla="*/ 5587484 h 8420518"/>
              <a:gd name="connsiteX6" fmla="*/ 5299157 w 6613981"/>
              <a:gd name="connsiteY6" fmla="*/ 6608762 h 8420518"/>
              <a:gd name="connsiteX7" fmla="*/ 6106679 w 6613981"/>
              <a:gd name="connsiteY7" fmla="*/ 7451910 h 8420518"/>
              <a:gd name="connsiteX8" fmla="*/ 6308560 w 6613981"/>
              <a:gd name="connsiteY8" fmla="*/ 7986299 h 8420518"/>
              <a:gd name="connsiteX9" fmla="*/ 1795936 w 6613981"/>
              <a:gd name="connsiteY9" fmla="*/ 7986299 h 8420518"/>
              <a:gd name="connsiteX10" fmla="*/ 157141 w 6613981"/>
              <a:gd name="connsiteY10" fmla="*/ 7867546 h 8420518"/>
              <a:gd name="connsiteX11" fmla="*/ 97765 w 6613981"/>
              <a:gd name="connsiteY11" fmla="*/ 896731 h 8420518"/>
              <a:gd name="connsiteX12" fmla="*/ 204643 w 6613981"/>
              <a:gd name="connsiteY12" fmla="*/ 101084 h 8420518"/>
              <a:gd name="connsiteX13" fmla="*/ 2449079 w 6613981"/>
              <a:gd name="connsiteY13" fmla="*/ 65458 h 8420518"/>
              <a:gd name="connsiteX14" fmla="*/ 3351604 w 6613981"/>
              <a:gd name="connsiteY14" fmla="*/ 89209 h 842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13981" h="8420518">
                <a:moveTo>
                  <a:pt x="3351604" y="89209"/>
                </a:moveTo>
                <a:cubicBezTo>
                  <a:pt x="3747448" y="277235"/>
                  <a:pt x="4475801" y="845271"/>
                  <a:pt x="4824144" y="1193614"/>
                </a:cubicBezTo>
                <a:cubicBezTo>
                  <a:pt x="5172487" y="1541957"/>
                  <a:pt x="5356554" y="1797276"/>
                  <a:pt x="5441661" y="2179266"/>
                </a:cubicBezTo>
                <a:cubicBezTo>
                  <a:pt x="5526768" y="2561256"/>
                  <a:pt x="5495100" y="3105541"/>
                  <a:pt x="5334783" y="3485551"/>
                </a:cubicBezTo>
                <a:cubicBezTo>
                  <a:pt x="5174466" y="3865561"/>
                  <a:pt x="4610389" y="4109006"/>
                  <a:pt x="4479760" y="4459328"/>
                </a:cubicBezTo>
                <a:cubicBezTo>
                  <a:pt x="4349132" y="4809650"/>
                  <a:pt x="4414446" y="5229245"/>
                  <a:pt x="4551012" y="5587484"/>
                </a:cubicBezTo>
                <a:cubicBezTo>
                  <a:pt x="4687578" y="5945723"/>
                  <a:pt x="5039879" y="6298024"/>
                  <a:pt x="5299157" y="6608762"/>
                </a:cubicBezTo>
                <a:cubicBezTo>
                  <a:pt x="5558435" y="6919500"/>
                  <a:pt x="5938445" y="7222321"/>
                  <a:pt x="6106679" y="7451910"/>
                </a:cubicBezTo>
                <a:cubicBezTo>
                  <a:pt x="6274913" y="7681500"/>
                  <a:pt x="7027017" y="7897234"/>
                  <a:pt x="6308560" y="7986299"/>
                </a:cubicBezTo>
                <a:cubicBezTo>
                  <a:pt x="5590103" y="8075364"/>
                  <a:pt x="2821172" y="8006091"/>
                  <a:pt x="1795936" y="7986299"/>
                </a:cubicBezTo>
                <a:cubicBezTo>
                  <a:pt x="770700" y="7966507"/>
                  <a:pt x="440169" y="9049141"/>
                  <a:pt x="157141" y="7867546"/>
                </a:cubicBezTo>
                <a:cubicBezTo>
                  <a:pt x="-125887" y="6685951"/>
                  <a:pt x="89848" y="2191141"/>
                  <a:pt x="97765" y="896731"/>
                </a:cubicBezTo>
                <a:cubicBezTo>
                  <a:pt x="105682" y="-397679"/>
                  <a:pt x="-187243" y="239629"/>
                  <a:pt x="204643" y="101084"/>
                </a:cubicBezTo>
                <a:cubicBezTo>
                  <a:pt x="596529" y="-37461"/>
                  <a:pt x="1928544" y="61499"/>
                  <a:pt x="2449079" y="65458"/>
                </a:cubicBezTo>
                <a:cubicBezTo>
                  <a:pt x="2969614" y="69416"/>
                  <a:pt x="2955760" y="-98817"/>
                  <a:pt x="3351604" y="89209"/>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C9F081F-34DE-4C81-AAA1-C86E4F4678AD}"/>
              </a:ext>
            </a:extLst>
          </p:cNvPr>
          <p:cNvSpPr txBox="1"/>
          <p:nvPr/>
        </p:nvSpPr>
        <p:spPr>
          <a:xfrm>
            <a:off x="453531" y="2757790"/>
            <a:ext cx="3890809" cy="1200329"/>
          </a:xfrm>
          <a:prstGeom prst="rect">
            <a:avLst/>
          </a:prstGeom>
          <a:noFill/>
        </p:spPr>
        <p:txBody>
          <a:bodyPr wrap="none" rtlCol="0">
            <a:spAutoFit/>
          </a:bodyPr>
          <a:lstStyle/>
          <a:p>
            <a:r>
              <a:rPr lang="en-US" altLang="zh-CN" sz="7200" spc="300">
                <a:latin typeface="字魂58号-创中黑" panose="00000500000000000000" pitchFamily="2" charset="-122"/>
                <a:ea typeface="字魂58号-创中黑" panose="00000500000000000000" pitchFamily="2" charset="-122"/>
              </a:rPr>
              <a:t>03  </a:t>
            </a:r>
            <a:r>
              <a:rPr lang="zh-CN" altLang="en-US" sz="7200" spc="300">
                <a:latin typeface="字魂58号-创中黑" panose="00000500000000000000" pitchFamily="2" charset="-122"/>
                <a:ea typeface="字魂58号-创中黑" panose="00000500000000000000" pitchFamily="2" charset="-122"/>
              </a:rPr>
              <a:t>数组</a:t>
            </a:r>
            <a:endParaRPr lang="zh-CN" altLang="en-US" sz="7200" spc="300" dirty="0">
              <a:latin typeface="字魂58号-创中黑" panose="00000500000000000000" pitchFamily="2" charset="-122"/>
              <a:ea typeface="字魂58号-创中黑" panose="00000500000000000000" pitchFamily="2" charset="-122"/>
            </a:endParaRPr>
          </a:p>
        </p:txBody>
      </p:sp>
      <p:sp>
        <p:nvSpPr>
          <p:cNvPr id="16" name="文本框 15">
            <a:extLst>
              <a:ext uri="{FF2B5EF4-FFF2-40B4-BE49-F238E27FC236}">
                <a16:creationId xmlns:a16="http://schemas.microsoft.com/office/drawing/2014/main" id="{D0ED6625-BE31-406A-A979-3CB7F21E0801}"/>
              </a:ext>
            </a:extLst>
          </p:cNvPr>
          <p:cNvSpPr txBox="1"/>
          <p:nvPr/>
        </p:nvSpPr>
        <p:spPr>
          <a:xfrm>
            <a:off x="6838980" y="3004012"/>
            <a:ext cx="5072222" cy="707886"/>
          </a:xfrm>
          <a:prstGeom prst="rect">
            <a:avLst/>
          </a:prstGeom>
          <a:noFill/>
        </p:spPr>
        <p:txBody>
          <a:bodyPr wrap="none" rtlCol="0">
            <a:spAutoFit/>
          </a:bodyPr>
          <a:lstStyle/>
          <a:p>
            <a:r>
              <a:rPr lang="zh-CN" altLang="en-US" sz="2000">
                <a:solidFill>
                  <a:schemeClr val="bg1"/>
                </a:solidFill>
                <a:latin typeface="字魂58号-创中黑" panose="00000500000000000000" pitchFamily="2" charset="-122"/>
                <a:ea typeface="字魂58号-创中黑" panose="00000500000000000000" pitchFamily="2" charset="-122"/>
              </a:rPr>
              <a:t>数组</a:t>
            </a:r>
            <a:r>
              <a:rPr lang="en-US" altLang="zh-CN" sz="2000">
                <a:solidFill>
                  <a:schemeClr val="bg1"/>
                </a:solidFill>
                <a:latin typeface="字魂58号-创中黑" panose="00000500000000000000" pitchFamily="2" charset="-122"/>
                <a:ea typeface="字魂58号-创中黑" panose="00000500000000000000" pitchFamily="2" charset="-122"/>
              </a:rPr>
              <a:t>(array)</a:t>
            </a:r>
            <a:r>
              <a:rPr lang="zh-CN" altLang="en-US" sz="2000">
                <a:solidFill>
                  <a:schemeClr val="bg1"/>
                </a:solidFill>
                <a:latin typeface="字魂58号-创中黑" panose="00000500000000000000" pitchFamily="2" charset="-122"/>
                <a:ea typeface="字魂58号-创中黑" panose="00000500000000000000" pitchFamily="2" charset="-122"/>
              </a:rPr>
              <a:t>是含有多个数据值的数据结构，</a:t>
            </a:r>
            <a:endParaRPr lang="en-US" altLang="zh-CN" sz="2000">
              <a:solidFill>
                <a:schemeClr val="bg1"/>
              </a:solidFill>
              <a:latin typeface="字魂58号-创中黑" panose="00000500000000000000" pitchFamily="2" charset="-122"/>
              <a:ea typeface="字魂58号-创中黑" panose="00000500000000000000" pitchFamily="2" charset="-122"/>
            </a:endParaRPr>
          </a:p>
          <a:p>
            <a:r>
              <a:rPr lang="zh-CN" altLang="en-US" sz="2000">
                <a:solidFill>
                  <a:schemeClr val="bg1"/>
                </a:solidFill>
                <a:latin typeface="字魂58号-创中黑" panose="00000500000000000000" pitchFamily="2" charset="-122"/>
                <a:ea typeface="字魂58号-创中黑" panose="00000500000000000000" pitchFamily="2" charset="-122"/>
              </a:rPr>
              <a:t>并且每个数据值具有相同的数据类型。 </a:t>
            </a:r>
            <a:endParaRPr lang="zh-CN" altLang="en-US" sz="2000" dirty="0">
              <a:solidFill>
                <a:schemeClr val="bg1"/>
              </a:solidFill>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163364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8CAC3"/>
            </a:gs>
            <a:gs pos="17000">
              <a:srgbClr val="A8CAC3"/>
            </a:gs>
            <a:gs pos="86000">
              <a:srgbClr val="E6B69A"/>
            </a:gs>
            <a:gs pos="68000">
              <a:srgbClr val="ECBAA2"/>
            </a:gs>
          </a:gsLst>
          <a:lin ang="16200000" scaled="1"/>
          <a:tileRect/>
        </a:gradFill>
        <a:effectLst/>
      </p:bgPr>
    </p:bg>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65D0DC46-57BE-48BE-8B25-E9D8EF79AFF3}"/>
              </a:ext>
            </a:extLst>
          </p:cNvPr>
          <p:cNvSpPr/>
          <p:nvPr/>
        </p:nvSpPr>
        <p:spPr>
          <a:xfrm>
            <a:off x="-1139687" y="-198783"/>
            <a:ext cx="6672222" cy="7952311"/>
          </a:xfrm>
          <a:custGeom>
            <a:avLst/>
            <a:gdLst>
              <a:gd name="connsiteX0" fmla="*/ 661711 w 6670496"/>
              <a:gd name="connsiteY0" fmla="*/ 468688 h 7603091"/>
              <a:gd name="connsiteX1" fmla="*/ 1804711 w 6670496"/>
              <a:gd name="connsiteY1" fmla="*/ 706813 h 7603091"/>
              <a:gd name="connsiteX2" fmla="*/ 2357161 w 6670496"/>
              <a:gd name="connsiteY2" fmla="*/ 2059363 h 7603091"/>
              <a:gd name="connsiteX3" fmla="*/ 4357411 w 6670496"/>
              <a:gd name="connsiteY3" fmla="*/ 2726113 h 7603091"/>
              <a:gd name="connsiteX4" fmla="*/ 4662211 w 6670496"/>
              <a:gd name="connsiteY4" fmla="*/ 4573963 h 7603091"/>
              <a:gd name="connsiteX5" fmla="*/ 5814736 w 6670496"/>
              <a:gd name="connsiteY5" fmla="*/ 5650288 h 7603091"/>
              <a:gd name="connsiteX6" fmla="*/ 6329086 w 6670496"/>
              <a:gd name="connsiteY6" fmla="*/ 7031413 h 7603091"/>
              <a:gd name="connsiteX7" fmla="*/ 404536 w 6670496"/>
              <a:gd name="connsiteY7" fmla="*/ 7069513 h 7603091"/>
              <a:gd name="connsiteX8" fmla="*/ 661711 w 6670496"/>
              <a:gd name="connsiteY8" fmla="*/ 468688 h 760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0496" h="7603091">
                <a:moveTo>
                  <a:pt x="661711" y="468688"/>
                </a:moveTo>
                <a:cubicBezTo>
                  <a:pt x="895073" y="-591762"/>
                  <a:pt x="1522136" y="441701"/>
                  <a:pt x="1804711" y="706813"/>
                </a:cubicBezTo>
                <a:cubicBezTo>
                  <a:pt x="2087286" y="971925"/>
                  <a:pt x="1931711" y="1722813"/>
                  <a:pt x="2357161" y="2059363"/>
                </a:cubicBezTo>
                <a:cubicBezTo>
                  <a:pt x="2782611" y="2395913"/>
                  <a:pt x="3973236" y="2307013"/>
                  <a:pt x="4357411" y="2726113"/>
                </a:cubicBezTo>
                <a:cubicBezTo>
                  <a:pt x="4741586" y="3145213"/>
                  <a:pt x="4419324" y="4086601"/>
                  <a:pt x="4662211" y="4573963"/>
                </a:cubicBezTo>
                <a:cubicBezTo>
                  <a:pt x="4905099" y="5061326"/>
                  <a:pt x="5536924" y="5240713"/>
                  <a:pt x="5814736" y="5650288"/>
                </a:cubicBezTo>
                <a:cubicBezTo>
                  <a:pt x="6092548" y="6059863"/>
                  <a:pt x="7230786" y="6794876"/>
                  <a:pt x="6329086" y="7031413"/>
                </a:cubicBezTo>
                <a:cubicBezTo>
                  <a:pt x="5427386" y="7267951"/>
                  <a:pt x="1345923" y="8168063"/>
                  <a:pt x="404536" y="7069513"/>
                </a:cubicBezTo>
                <a:cubicBezTo>
                  <a:pt x="-536851" y="5970963"/>
                  <a:pt x="428349" y="1529138"/>
                  <a:pt x="661711" y="468688"/>
                </a:cubicBezTo>
                <a:close/>
              </a:path>
            </a:pathLst>
          </a:custGeom>
          <a:blipFill>
            <a:blip r:embed="rId2"/>
            <a:stretch>
              <a:fillRect l="-100000" t="-41000" r="-3000" b="-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A0EB22BB-0A7D-4B3E-8DF8-7B3B06B1D8F0}"/>
              </a:ext>
            </a:extLst>
          </p:cNvPr>
          <p:cNvSpPr/>
          <p:nvPr/>
        </p:nvSpPr>
        <p:spPr>
          <a:xfrm>
            <a:off x="9753600" y="-485775"/>
            <a:ext cx="2971800" cy="2971800"/>
          </a:xfrm>
          <a:prstGeom prst="ellipse">
            <a:avLst/>
          </a:prstGeom>
          <a:solidFill>
            <a:srgbClr val="A8C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B2C82BE-41BB-4F76-A6B5-EE8CF3AFCEC5}"/>
              </a:ext>
            </a:extLst>
          </p:cNvPr>
          <p:cNvSpPr txBox="1"/>
          <p:nvPr/>
        </p:nvSpPr>
        <p:spPr>
          <a:xfrm>
            <a:off x="1030542" y="800070"/>
            <a:ext cx="4108344" cy="400110"/>
          </a:xfrm>
          <a:prstGeom prst="rect">
            <a:avLst/>
          </a:prstGeom>
          <a:noFill/>
        </p:spPr>
        <p:txBody>
          <a:bodyPr wrap="square" rtlCol="0">
            <a:spAutoFit/>
          </a:bodyPr>
          <a:lstStyle/>
          <a:p>
            <a:r>
              <a:rPr lang="zh-CN" altLang="en-US" sz="2000">
                <a:latin typeface="字魂58号-创中黑" panose="00000500000000000000" pitchFamily="2" charset="-122"/>
                <a:ea typeface="字魂58号-创中黑" panose="00000500000000000000" pitchFamily="2" charset="-122"/>
              </a:rPr>
              <a:t>二维数组</a:t>
            </a:r>
            <a:r>
              <a:rPr lang="en-US" altLang="zh-CN" sz="2000">
                <a:latin typeface="字魂58号-创中黑" panose="00000500000000000000" pitchFamily="2" charset="-122"/>
                <a:ea typeface="字魂58号-创中黑" panose="00000500000000000000" pitchFamily="2" charset="-122"/>
              </a:rPr>
              <a:t>m</a:t>
            </a:r>
            <a:r>
              <a:rPr lang="zh-CN" altLang="en-US" sz="2000">
                <a:latin typeface="字魂58号-创中黑" panose="00000500000000000000" pitchFamily="2" charset="-122"/>
                <a:ea typeface="字魂58号-创中黑" panose="00000500000000000000" pitchFamily="2" charset="-122"/>
              </a:rPr>
              <a:t>有</a:t>
            </a:r>
            <a:r>
              <a:rPr lang="en-US" altLang="zh-CN" sz="2000">
                <a:latin typeface="字魂58号-创中黑" panose="00000500000000000000" pitchFamily="2" charset="-122"/>
                <a:ea typeface="字魂58号-创中黑" panose="00000500000000000000" pitchFamily="2" charset="-122"/>
              </a:rPr>
              <a:t>5</a:t>
            </a:r>
            <a:r>
              <a:rPr lang="zh-CN" altLang="en-US" sz="2000">
                <a:latin typeface="字魂58号-创中黑" panose="00000500000000000000" pitchFamily="2" charset="-122"/>
                <a:ea typeface="字魂58号-创中黑" panose="00000500000000000000" pitchFamily="2" charset="-122"/>
              </a:rPr>
              <a:t>行</a:t>
            </a:r>
            <a:r>
              <a:rPr lang="en-US" altLang="zh-CN" sz="2000">
                <a:latin typeface="字魂58号-创中黑" panose="00000500000000000000" pitchFamily="2" charset="-122"/>
                <a:ea typeface="字魂58号-创中黑" panose="00000500000000000000" pitchFamily="2" charset="-122"/>
              </a:rPr>
              <a:t>9</a:t>
            </a:r>
            <a:r>
              <a:rPr lang="zh-CN" altLang="en-US" sz="2000">
                <a:latin typeface="字魂58号-创中黑" panose="00000500000000000000" pitchFamily="2" charset="-122"/>
                <a:ea typeface="字魂58号-创中黑" panose="00000500000000000000" pitchFamily="2" charset="-122"/>
              </a:rPr>
              <a:t>列：</a:t>
            </a:r>
            <a:endParaRPr lang="zh-CN" altLang="en-US" sz="2000" dirty="0">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030A59F5-AD7D-40D4-A1AE-FB0BD229340F}"/>
              </a:ext>
            </a:extLst>
          </p:cNvPr>
          <p:cNvSpPr txBox="1"/>
          <p:nvPr/>
        </p:nvSpPr>
        <p:spPr>
          <a:xfrm>
            <a:off x="89823" y="4004051"/>
            <a:ext cx="3444900" cy="923330"/>
          </a:xfrm>
          <a:prstGeom prst="rect">
            <a:avLst/>
          </a:prstGeom>
          <a:noFill/>
        </p:spPr>
        <p:txBody>
          <a:bodyPr wrap="square" rtlCol="0">
            <a:spAutoFit/>
          </a:bodyPr>
          <a:lstStyle/>
          <a:p>
            <a:r>
              <a:rPr lang="zh-CN" altLang="en-US" sz="5400" spc="300">
                <a:latin typeface="字魂58号-创中黑" panose="00000500000000000000" pitchFamily="2" charset="-122"/>
                <a:ea typeface="字魂58号-创中黑" panose="00000500000000000000" pitchFamily="2" charset="-122"/>
              </a:rPr>
              <a:t>多维数组</a:t>
            </a:r>
            <a:endParaRPr lang="zh-CN" altLang="en-US" sz="5400" spc="300" dirty="0">
              <a:latin typeface="字魂58号-创中黑" panose="00000500000000000000" pitchFamily="2" charset="-122"/>
              <a:ea typeface="字魂58号-创中黑" panose="00000500000000000000" pitchFamily="2" charset="-122"/>
            </a:endParaRPr>
          </a:p>
        </p:txBody>
      </p:sp>
      <p:pic>
        <p:nvPicPr>
          <p:cNvPr id="1026" name="Picture 2">
            <a:extLst>
              <a:ext uri="{FF2B5EF4-FFF2-40B4-BE49-F238E27FC236}">
                <a16:creationId xmlns:a16="http://schemas.microsoft.com/office/drawing/2014/main" id="{E0A372DD-D831-01E9-41D9-93DAA123D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723" y="4671713"/>
            <a:ext cx="8655747" cy="2186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81AAE3-BC53-809D-FA41-49EE706AA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481" y="347270"/>
            <a:ext cx="7652590" cy="427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225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TotalTime>
  <Words>450</Words>
  <Application>Microsoft Office PowerPoint</Application>
  <PresentationFormat>宽屏</PresentationFormat>
  <Paragraphs>73</Paragraphs>
  <Slides>17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-apple-system</vt:lpstr>
      <vt:lpstr>等线</vt:lpstr>
      <vt:lpstr>等线 Light</vt:lpstr>
      <vt:lpstr>汉标康熙字典内府简</vt:lpstr>
      <vt:lpstr>字魂58号-创中黑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晓静</dc:creator>
  <cp:lastModifiedBy>张 翔淞</cp:lastModifiedBy>
  <cp:revision>24</cp:revision>
  <dcterms:created xsi:type="dcterms:W3CDTF">2021-04-24T05:42:23Z</dcterms:created>
  <dcterms:modified xsi:type="dcterms:W3CDTF">2022-08-15T08:07:30Z</dcterms:modified>
</cp:coreProperties>
</file>